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1" r:id="rId3"/>
    <p:sldId id="272" r:id="rId4"/>
    <p:sldId id="263" r:id="rId5"/>
    <p:sldId id="264" r:id="rId6"/>
    <p:sldId id="265" r:id="rId7"/>
    <p:sldId id="266" r:id="rId8"/>
    <p:sldId id="267" r:id="rId9"/>
    <p:sldId id="268" r:id="rId10"/>
    <p:sldId id="269" r:id="rId11"/>
    <p:sldId id="277" r:id="rId12"/>
    <p:sldId id="281" r:id="rId13"/>
    <p:sldId id="282" r:id="rId14"/>
    <p:sldId id="28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7103F-2A8F-4389-B0E9-72E4543CB9D7}" type="datetimeFigureOut">
              <a:rPr lang="fr-FR" smtClean="0"/>
              <a:t>18/11/2024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B2D5F-09C1-4ACD-B52C-435F21C8FCDE}" type="slidenum">
              <a:rPr lang="fr-FR" smtClean="0"/>
              <a:t>‹N°›</a:t>
            </a:fld>
            <a:endParaRPr lang="fr-FR"/>
          </a:p>
        </p:txBody>
      </p:sp>
    </p:spTree>
    <p:extLst>
      <p:ext uri="{BB962C8B-B14F-4D97-AF65-F5344CB8AC3E}">
        <p14:creationId xmlns:p14="http://schemas.microsoft.com/office/powerpoint/2010/main" val="207618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18/11/2024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18/11/2024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18/11/2024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18/11/2024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18/11/2024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20.jpeg"/><Relationship Id="rId3" Type="http://schemas.openxmlformats.org/officeDocument/2006/relationships/image" Target="../media/image41.jpeg"/><Relationship Id="rId7" Type="http://schemas.openxmlformats.org/officeDocument/2006/relationships/image" Target="../media/image33.jpeg"/><Relationship Id="rId12" Type="http://schemas.openxmlformats.org/officeDocument/2006/relationships/image" Target="../media/image19.jpeg"/><Relationship Id="rId17" Type="http://schemas.openxmlformats.org/officeDocument/2006/relationships/image" Target="../media/image7.jpeg"/><Relationship Id="rId2" Type="http://schemas.openxmlformats.org/officeDocument/2006/relationships/image" Target="../media/image40.jpe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24.jpeg"/><Relationship Id="rId5" Type="http://schemas.openxmlformats.org/officeDocument/2006/relationships/image" Target="../media/image43.jpeg"/><Relationship Id="rId15" Type="http://schemas.openxmlformats.org/officeDocument/2006/relationships/image" Target="../media/image5.jpeg"/><Relationship Id="rId10" Type="http://schemas.openxmlformats.org/officeDocument/2006/relationships/image" Target="../media/image29.jpeg"/><Relationship Id="rId4" Type="http://schemas.openxmlformats.org/officeDocument/2006/relationships/image" Target="../media/image42.jpeg"/><Relationship Id="rId9" Type="http://schemas.openxmlformats.org/officeDocument/2006/relationships/image" Target="../media/image28.jpeg"/><Relationship Id="rId1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1.jpeg"/><Relationship Id="rId7" Type="http://schemas.openxmlformats.org/officeDocument/2006/relationships/image" Target="../media/image6.pn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54.jpeg"/><Relationship Id="rId4" Type="http://schemas.openxmlformats.org/officeDocument/2006/relationships/image" Target="../media/image52.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png"/><Relationship Id="rId7" Type="http://schemas.openxmlformats.org/officeDocument/2006/relationships/image" Target="../media/image7.jpe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0.png"/><Relationship Id="rId5" Type="http://schemas.openxmlformats.org/officeDocument/2006/relationships/image" Target="../media/image5.jpeg"/><Relationship Id="rId10" Type="http://schemas.openxmlformats.org/officeDocument/2006/relationships/image" Target="../media/image59.png"/><Relationship Id="rId4" Type="http://schemas.openxmlformats.org/officeDocument/2006/relationships/image" Target="../media/image4.jpe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1.wmf"/><Relationship Id="rId7" Type="http://schemas.openxmlformats.org/officeDocument/2006/relationships/image" Target="../media/image4.jpeg"/><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7.jpeg"/><Relationship Id="rId4" Type="http://schemas.openxmlformats.org/officeDocument/2006/relationships/image" Target="../media/image12.wmf"/><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wmf"/><Relationship Id="rId7" Type="http://schemas.openxmlformats.org/officeDocument/2006/relationships/image" Target="../media/image16.jpeg"/><Relationship Id="rId12" Type="http://schemas.openxmlformats.org/officeDocument/2006/relationships/image" Target="../media/image7.jpeg"/><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image" Target="../media/image5.jpeg"/><Relationship Id="rId4" Type="http://schemas.openxmlformats.org/officeDocument/2006/relationships/image" Target="../media/image12.wmf"/><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9.jpeg"/><Relationship Id="rId7"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7.jpeg"/><Relationship Id="rId4" Type="http://schemas.openxmlformats.org/officeDocument/2006/relationships/image" Target="../media/image20.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9.jpeg"/><Relationship Id="rId7" Type="http://schemas.openxmlformats.org/officeDocument/2006/relationships/image" Target="../media/image25.jpeg"/><Relationship Id="rId12"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6.png"/><Relationship Id="rId5" Type="http://schemas.openxmlformats.org/officeDocument/2006/relationships/image" Target="../media/image23.jpeg"/><Relationship Id="rId10" Type="http://schemas.openxmlformats.org/officeDocument/2006/relationships/image" Target="../media/image5.jpeg"/><Relationship Id="rId4" Type="http://schemas.openxmlformats.org/officeDocument/2006/relationships/image" Target="../media/image20.jpeg"/><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6.pn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4.jpeg"/><Relationship Id="rId5" Type="http://schemas.openxmlformats.org/officeDocument/2006/relationships/image" Target="../media/image29.jpeg"/><Relationship Id="rId10" Type="http://schemas.openxmlformats.org/officeDocument/2006/relationships/image" Target="../media/image20.jpeg"/><Relationship Id="rId4" Type="http://schemas.openxmlformats.org/officeDocument/2006/relationships/image" Target="../media/image28.jpeg"/><Relationship Id="rId9" Type="http://schemas.openxmlformats.org/officeDocument/2006/relationships/image" Target="../media/image19.jpeg"/><Relationship Id="rId1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4.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20.jpeg"/><Relationship Id="rId2" Type="http://schemas.openxmlformats.org/officeDocument/2006/relationships/image" Target="../media/image27.jpeg"/><Relationship Id="rId16"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19.jpeg"/><Relationship Id="rId5" Type="http://schemas.openxmlformats.org/officeDocument/2006/relationships/image" Target="../media/image34.jpeg"/><Relationship Id="rId15" Type="http://schemas.openxmlformats.org/officeDocument/2006/relationships/image" Target="../media/image6.png"/><Relationship Id="rId10" Type="http://schemas.openxmlformats.org/officeDocument/2006/relationships/image" Target="../media/image24.jpeg"/><Relationship Id="rId4" Type="http://schemas.openxmlformats.org/officeDocument/2006/relationships/image" Target="../media/image33.jpeg"/><Relationship Id="rId9" Type="http://schemas.openxmlformats.org/officeDocument/2006/relationships/image" Target="../media/image29.jpeg"/><Relationship Id="rId1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4.jpeg"/><Relationship Id="rId3" Type="http://schemas.openxmlformats.org/officeDocument/2006/relationships/image" Target="../media/image37.jpeg"/><Relationship Id="rId7" Type="http://schemas.openxmlformats.org/officeDocument/2006/relationships/image" Target="../media/image28.jpeg"/><Relationship Id="rId12" Type="http://schemas.openxmlformats.org/officeDocument/2006/relationships/image" Target="../media/image39.jpeg"/><Relationship Id="rId2" Type="http://schemas.openxmlformats.org/officeDocument/2006/relationships/image" Target="../media/image32.jpeg"/><Relationship Id="rId16"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20.jpeg"/><Relationship Id="rId5" Type="http://schemas.openxmlformats.org/officeDocument/2006/relationships/image" Target="../media/image33.jpeg"/><Relationship Id="rId1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38.jpeg"/><Relationship Id="rId9" Type="http://schemas.openxmlformats.org/officeDocument/2006/relationships/image" Target="../media/image24.jpeg"/><Relationship Id="rId1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34.jpeg"/><Relationship Id="rId18" Type="http://schemas.openxmlformats.org/officeDocument/2006/relationships/image" Target="../media/image20.jpeg"/><Relationship Id="rId3" Type="http://schemas.openxmlformats.org/officeDocument/2006/relationships/image" Target="../media/image40.jpeg"/><Relationship Id="rId21" Type="http://schemas.openxmlformats.org/officeDocument/2006/relationships/image" Target="../media/image5.jpeg"/><Relationship Id="rId7" Type="http://schemas.openxmlformats.org/officeDocument/2006/relationships/image" Target="../media/image44.jpeg"/><Relationship Id="rId12" Type="http://schemas.openxmlformats.org/officeDocument/2006/relationships/image" Target="../media/image33.jpeg"/><Relationship Id="rId17" Type="http://schemas.openxmlformats.org/officeDocument/2006/relationships/image" Target="../media/image19.jpeg"/><Relationship Id="rId2" Type="http://schemas.openxmlformats.org/officeDocument/2006/relationships/image" Target="../media/image37.jpeg"/><Relationship Id="rId16" Type="http://schemas.openxmlformats.org/officeDocument/2006/relationships/image" Target="../media/image24.jpeg"/><Relationship Id="rId20"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38.jpeg"/><Relationship Id="rId5" Type="http://schemas.openxmlformats.org/officeDocument/2006/relationships/image" Target="../media/image42.jpeg"/><Relationship Id="rId15" Type="http://schemas.openxmlformats.org/officeDocument/2006/relationships/image" Target="../media/image29.jpeg"/><Relationship Id="rId23" Type="http://schemas.openxmlformats.org/officeDocument/2006/relationships/image" Target="../media/image7.jpeg"/><Relationship Id="rId10" Type="http://schemas.openxmlformats.org/officeDocument/2006/relationships/image" Target="../media/image47.jpeg"/><Relationship Id="rId19" Type="http://schemas.openxmlformats.org/officeDocument/2006/relationships/image" Target="../media/image48.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28.jpeg"/><Relationship Id="rId2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3"/>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7" y="2132857"/>
            <a:ext cx="2592287" cy="2107132"/>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11759" y="1257322"/>
            <a:ext cx="2736305" cy="286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222" y="53355"/>
            <a:ext cx="2395537" cy="229552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228600" y="6267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 name="Groupe 1">
            <a:extLst>
              <a:ext uri="{FF2B5EF4-FFF2-40B4-BE49-F238E27FC236}">
                <a16:creationId xmlns:a16="http://schemas.microsoft.com/office/drawing/2014/main" id="{A376610A-4A84-4F7C-EA2B-1287353E3AFB}"/>
              </a:ext>
            </a:extLst>
          </p:cNvPr>
          <p:cNvGrpSpPr/>
          <p:nvPr/>
        </p:nvGrpSpPr>
        <p:grpSpPr>
          <a:xfrm>
            <a:off x="1191543" y="6419655"/>
            <a:ext cx="7268889" cy="609745"/>
            <a:chOff x="1191543" y="6347648"/>
            <a:chExt cx="7268889" cy="609745"/>
          </a:xfrm>
        </p:grpSpPr>
        <p:grpSp>
          <p:nvGrpSpPr>
            <p:cNvPr id="3084" name="Group 12"/>
            <p:cNvGrpSpPr>
              <a:grpSpLocks/>
            </p:cNvGrpSpPr>
            <p:nvPr/>
          </p:nvGrpSpPr>
          <p:grpSpPr bwMode="auto">
            <a:xfrm>
              <a:off x="6444208" y="6422851"/>
              <a:ext cx="2016224" cy="462533"/>
              <a:chOff x="2448" y="3504"/>
              <a:chExt cx="3552" cy="720"/>
            </a:xfrm>
          </p:grpSpPr>
          <p:sp>
            <p:nvSpPr>
              <p:cNvPr id="3085" name="AutoShape 13"/>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086"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descr="C:\Users\bmason\Documents\_ADT34\2022\HERAULT-TOURISME-LOGO-F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29"/>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t="8685"/>
          <a:stretch>
            <a:fillRect/>
          </a:stretch>
        </p:blipFill>
        <p:spPr bwMode="auto">
          <a:xfrm>
            <a:off x="16223" y="4239989"/>
            <a:ext cx="5094584" cy="20386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3" descr="cap d'agde plage richel - copi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6763" y="-1938"/>
            <a:ext cx="4327237" cy="62693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8"/>
          <p:cNvSpPr txBox="1">
            <a:spLocks/>
          </p:cNvSpPr>
          <p:nvPr/>
        </p:nvSpPr>
        <p:spPr bwMode="auto">
          <a:xfrm>
            <a:off x="1259632" y="-27385"/>
            <a:ext cx="7575369" cy="107721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3200" b="1" i="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Broadway" panose="04040905080B02020502" pitchFamily="82" charset="0"/>
                <a:cs typeface="Arial" panose="020B0604020202020204" pitchFamily="34" charset="0"/>
              </a:rPr>
              <a:t>LA MER OUVERTE À TOUS: PRÉSENTATION INTERBASSIN </a:t>
            </a:r>
            <a:endParaRPr lang="fr-FR" altLang="fr-FR" sz="3200" b="1" i="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Broadway" panose="04040905080B02020502" pitchFamily="82"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418179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30" name="Picture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375" y="772403"/>
            <a:ext cx="8520113" cy="5392901"/>
          </a:xfrm>
          <a:prstGeom prst="rect">
            <a:avLst/>
          </a:prstGeom>
          <a:extLst>
            <a:ext uri="{909E8E84-426E-40DD-AFC4-6F175D3DCCD1}">
              <a14:hiddenFill xmlns:a14="http://schemas.microsoft.com/office/drawing/2010/main">
                <a:solidFill>
                  <a:srgbClr val="FFFFFF"/>
                </a:solidFill>
              </a14:hiddenFill>
            </a:ext>
          </a:extLst>
        </p:spPr>
      </p:pic>
      <p:sp>
        <p:nvSpPr>
          <p:cNvPr id="12290"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1" name="Rectangle 3"/>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2331" name="Group 43"/>
          <p:cNvGrpSpPr>
            <a:grpSpLocks/>
          </p:cNvGrpSpPr>
          <p:nvPr/>
        </p:nvGrpSpPr>
        <p:grpSpPr bwMode="auto">
          <a:xfrm>
            <a:off x="2362200" y="1243013"/>
            <a:ext cx="5232400" cy="4522787"/>
            <a:chOff x="1488" y="783"/>
            <a:chExt cx="3296" cy="2849"/>
          </a:xfrm>
        </p:grpSpPr>
        <p:pic>
          <p:nvPicPr>
            <p:cNvPr id="12332" name="Picture 4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0" y="783"/>
              <a:ext cx="193" cy="177"/>
            </a:xfrm>
            <a:prstGeom prst="rect">
              <a:avLst/>
            </a:prstGeom>
            <a:noFill/>
            <a:extLst>
              <a:ext uri="{909E8E84-426E-40DD-AFC4-6F175D3DCCD1}">
                <a14:hiddenFill xmlns:a14="http://schemas.microsoft.com/office/drawing/2010/main">
                  <a:solidFill>
                    <a:srgbClr val="FFFFFF"/>
                  </a:solidFill>
                </a14:hiddenFill>
              </a:ext>
            </a:extLst>
          </p:spPr>
        </p:pic>
        <p:pic>
          <p:nvPicPr>
            <p:cNvPr id="12333" name="Picture 4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7" y="1792"/>
              <a:ext cx="179" cy="176"/>
            </a:xfrm>
            <a:prstGeom prst="rect">
              <a:avLst/>
            </a:prstGeom>
            <a:noFill/>
            <a:extLst>
              <a:ext uri="{909E8E84-426E-40DD-AFC4-6F175D3DCCD1}">
                <a14:hiddenFill xmlns:a14="http://schemas.microsoft.com/office/drawing/2010/main">
                  <a:solidFill>
                    <a:srgbClr val="FFFFFF"/>
                  </a:solidFill>
                </a14:hiddenFill>
              </a:ext>
            </a:extLst>
          </p:spPr>
        </p:pic>
        <p:pic>
          <p:nvPicPr>
            <p:cNvPr id="12334" name="Picture 4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8" y="1120"/>
              <a:ext cx="176" cy="176"/>
            </a:xfrm>
            <a:prstGeom prst="rect">
              <a:avLst/>
            </a:prstGeom>
            <a:noFill/>
            <a:extLst>
              <a:ext uri="{909E8E84-426E-40DD-AFC4-6F175D3DCCD1}">
                <a14:hiddenFill xmlns:a14="http://schemas.microsoft.com/office/drawing/2010/main">
                  <a:solidFill>
                    <a:srgbClr val="FFFFFF"/>
                  </a:solidFill>
                </a14:hiddenFill>
              </a:ext>
            </a:extLst>
          </p:spPr>
        </p:pic>
        <p:grpSp>
          <p:nvGrpSpPr>
            <p:cNvPr id="12335" name="Group 47"/>
            <p:cNvGrpSpPr>
              <a:grpSpLocks/>
            </p:cNvGrpSpPr>
            <p:nvPr/>
          </p:nvGrpSpPr>
          <p:grpSpPr bwMode="auto">
            <a:xfrm>
              <a:off x="1488" y="1104"/>
              <a:ext cx="2962" cy="2528"/>
              <a:chOff x="1488" y="1104"/>
              <a:chExt cx="2962" cy="2528"/>
            </a:xfrm>
          </p:grpSpPr>
          <p:pic>
            <p:nvPicPr>
              <p:cNvPr id="12336" name="Picture 4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0" y="1104"/>
                <a:ext cx="178" cy="176"/>
              </a:xfrm>
              <a:prstGeom prst="rect">
                <a:avLst/>
              </a:prstGeom>
              <a:noFill/>
              <a:extLst>
                <a:ext uri="{909E8E84-426E-40DD-AFC4-6F175D3DCCD1}">
                  <a14:hiddenFill xmlns:a14="http://schemas.microsoft.com/office/drawing/2010/main">
                    <a:solidFill>
                      <a:srgbClr val="FFFFFF"/>
                    </a:solidFill>
                  </a14:hiddenFill>
                </a:ext>
              </a:extLst>
            </p:spPr>
          </p:pic>
          <p:pic>
            <p:nvPicPr>
              <p:cNvPr id="12337" name="Picture 4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2" y="1632"/>
                <a:ext cx="178" cy="176"/>
              </a:xfrm>
              <a:prstGeom prst="rect">
                <a:avLst/>
              </a:prstGeom>
              <a:noFill/>
              <a:extLst>
                <a:ext uri="{909E8E84-426E-40DD-AFC4-6F175D3DCCD1}">
                  <a14:hiddenFill xmlns:a14="http://schemas.microsoft.com/office/drawing/2010/main">
                    <a:solidFill>
                      <a:srgbClr val="FFFFFF"/>
                    </a:solidFill>
                  </a14:hiddenFill>
                </a:ext>
              </a:extLst>
            </p:spPr>
          </p:pic>
          <p:grpSp>
            <p:nvGrpSpPr>
              <p:cNvPr id="12338" name="Group 50"/>
              <p:cNvGrpSpPr>
                <a:grpSpLocks/>
              </p:cNvGrpSpPr>
              <p:nvPr/>
            </p:nvGrpSpPr>
            <p:grpSpPr bwMode="auto">
              <a:xfrm>
                <a:off x="1488" y="1680"/>
                <a:ext cx="1608" cy="1952"/>
                <a:chOff x="1488" y="1680"/>
                <a:chExt cx="1608" cy="1952"/>
              </a:xfrm>
            </p:grpSpPr>
            <p:pic>
              <p:nvPicPr>
                <p:cNvPr id="12339" name="Picture 5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 y="2769"/>
                  <a:ext cx="168" cy="176"/>
                </a:xfrm>
                <a:prstGeom prst="rect">
                  <a:avLst/>
                </a:prstGeom>
                <a:noFill/>
                <a:extLst>
                  <a:ext uri="{909E8E84-426E-40DD-AFC4-6F175D3DCCD1}">
                    <a14:hiddenFill xmlns:a14="http://schemas.microsoft.com/office/drawing/2010/main">
                      <a:solidFill>
                        <a:srgbClr val="FFFFFF"/>
                      </a:solidFill>
                    </a14:hiddenFill>
                  </a:ext>
                </a:extLst>
              </p:spPr>
            </p:pic>
            <p:pic>
              <p:nvPicPr>
                <p:cNvPr id="12340" name="Picture 5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2603" y="2865"/>
                  <a:ext cx="181" cy="181"/>
                </a:xfrm>
                <a:prstGeom prst="rect">
                  <a:avLst/>
                </a:prstGeom>
                <a:noFill/>
                <a:extLst>
                  <a:ext uri="{909E8E84-426E-40DD-AFC4-6F175D3DCCD1}">
                    <a14:hiddenFill xmlns:a14="http://schemas.microsoft.com/office/drawing/2010/main">
                      <a:solidFill>
                        <a:srgbClr val="FFFFFF"/>
                      </a:solidFill>
                    </a14:hiddenFill>
                  </a:ext>
                </a:extLst>
              </p:spPr>
            </p:pic>
            <p:grpSp>
              <p:nvGrpSpPr>
                <p:cNvPr id="12341" name="Group 53"/>
                <p:cNvGrpSpPr>
                  <a:grpSpLocks/>
                </p:cNvGrpSpPr>
                <p:nvPr/>
              </p:nvGrpSpPr>
              <p:grpSpPr bwMode="auto">
                <a:xfrm>
                  <a:off x="1488" y="1680"/>
                  <a:ext cx="1087" cy="1952"/>
                  <a:chOff x="1488" y="1680"/>
                  <a:chExt cx="1087" cy="1952"/>
                </a:xfrm>
              </p:grpSpPr>
              <p:pic>
                <p:nvPicPr>
                  <p:cNvPr id="12342" name="Picture 5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4" y="1864"/>
                    <a:ext cx="176" cy="176"/>
                  </a:xfrm>
                  <a:prstGeom prst="rect">
                    <a:avLst/>
                  </a:prstGeom>
                  <a:noFill/>
                  <a:extLst>
                    <a:ext uri="{909E8E84-426E-40DD-AFC4-6F175D3DCCD1}">
                      <a14:hiddenFill xmlns:a14="http://schemas.microsoft.com/office/drawing/2010/main">
                        <a:solidFill>
                          <a:srgbClr val="FFFFFF"/>
                        </a:solidFill>
                      </a14:hiddenFill>
                    </a:ext>
                  </a:extLst>
                </p:spPr>
              </p:pic>
              <p:pic>
                <p:nvPicPr>
                  <p:cNvPr id="12343" name="Picture 55"/>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 y="1728"/>
                    <a:ext cx="175" cy="176"/>
                  </a:xfrm>
                  <a:prstGeom prst="rect">
                    <a:avLst/>
                  </a:prstGeom>
                  <a:noFill/>
                  <a:extLst>
                    <a:ext uri="{909E8E84-426E-40DD-AFC4-6F175D3DCCD1}">
                      <a14:hiddenFill xmlns:a14="http://schemas.microsoft.com/office/drawing/2010/main">
                        <a:solidFill>
                          <a:srgbClr val="FFFFFF"/>
                        </a:solidFill>
                      </a14:hiddenFill>
                    </a:ext>
                  </a:extLst>
                </p:spPr>
              </p:pic>
              <p:grpSp>
                <p:nvGrpSpPr>
                  <p:cNvPr id="12344" name="Group 56"/>
                  <p:cNvGrpSpPr>
                    <a:grpSpLocks/>
                  </p:cNvGrpSpPr>
                  <p:nvPr/>
                </p:nvGrpSpPr>
                <p:grpSpPr bwMode="auto">
                  <a:xfrm>
                    <a:off x="1488" y="1680"/>
                    <a:ext cx="369" cy="1952"/>
                    <a:chOff x="1488" y="1680"/>
                    <a:chExt cx="369" cy="1952"/>
                  </a:xfrm>
                </p:grpSpPr>
                <p:pic>
                  <p:nvPicPr>
                    <p:cNvPr id="12345" name="Picture 5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 y="1680"/>
                      <a:ext cx="184" cy="176"/>
                    </a:xfrm>
                    <a:prstGeom prst="rect">
                      <a:avLst/>
                    </a:prstGeom>
                    <a:noFill/>
                    <a:extLst>
                      <a:ext uri="{909E8E84-426E-40DD-AFC4-6F175D3DCCD1}">
                        <a14:hiddenFill xmlns:a14="http://schemas.microsoft.com/office/drawing/2010/main">
                          <a:solidFill>
                            <a:srgbClr val="FFFFFF"/>
                          </a:solidFill>
                        </a14:hiddenFill>
                      </a:ext>
                    </a:extLst>
                  </p:spPr>
                </p:pic>
                <p:pic>
                  <p:nvPicPr>
                    <p:cNvPr id="12346" name="Picture 58"/>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400"/>
                      <a:ext cx="193" cy="176"/>
                    </a:xfrm>
                    <a:prstGeom prst="rect">
                      <a:avLst/>
                    </a:prstGeom>
                    <a:noFill/>
                    <a:extLst>
                      <a:ext uri="{909E8E84-426E-40DD-AFC4-6F175D3DCCD1}">
                        <a14:hiddenFill xmlns:a14="http://schemas.microsoft.com/office/drawing/2010/main">
                          <a:solidFill>
                            <a:srgbClr val="FFFFFF"/>
                          </a:solidFill>
                        </a14:hiddenFill>
                      </a:ext>
                    </a:extLst>
                  </p:spPr>
                </p:pic>
                <p:pic>
                  <p:nvPicPr>
                    <p:cNvPr id="12347" name="Picture 59">
                      <a:hlinkHover r:id="" action="ppaction://noaction" highlightClick="1"/>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0" y="3456"/>
                      <a:ext cx="177" cy="176"/>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pic>
        <p:nvPicPr>
          <p:cNvPr id="12350" name="Picture 6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7848600" y="3863975"/>
            <a:ext cx="287338" cy="287338"/>
          </a:xfrm>
          <a:prstGeom prst="rect">
            <a:avLst/>
          </a:prstGeom>
          <a:noFill/>
          <a:extLst>
            <a:ext uri="{909E8E84-426E-40DD-AFC4-6F175D3DCCD1}">
              <a14:hiddenFill xmlns:a14="http://schemas.microsoft.com/office/drawing/2010/main">
                <a:solidFill>
                  <a:srgbClr val="FFFFFF"/>
                </a:solidFill>
              </a14:hiddenFill>
            </a:ext>
          </a:extLst>
        </p:spPr>
      </p:pic>
      <p:sp>
        <p:nvSpPr>
          <p:cNvPr id="12351" name="Text Box 63"/>
          <p:cNvSpPr txBox="1">
            <a:spLocks/>
          </p:cNvSpPr>
          <p:nvPr/>
        </p:nvSpPr>
        <p:spPr bwMode="auto">
          <a:xfrm>
            <a:off x="8105775" y="3863975"/>
            <a:ext cx="657225"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700" b="1">
                <a:solidFill>
                  <a:srgbClr val="F09B12"/>
                </a:solidFill>
                <a:latin typeface="Arial" charset="0"/>
                <a:ea typeface="ヒラギノ明朝 Pro W3" charset="-128"/>
                <a:sym typeface="Times" pitchFamily="18" charset="0"/>
              </a:rPr>
              <a:t>POSTE DE </a:t>
            </a:r>
          </a:p>
          <a:p>
            <a:r>
              <a:rPr lang="fr-FR" altLang="fr-FR" sz="700" b="1">
                <a:solidFill>
                  <a:srgbClr val="F09B12"/>
                </a:solidFill>
                <a:latin typeface="Arial" charset="0"/>
                <a:ea typeface="ヒラギノ明朝 Pro W3" charset="-128"/>
                <a:sym typeface="Times" pitchFamily="18" charset="0"/>
              </a:rPr>
              <a:t>SECOURS</a:t>
            </a:r>
          </a:p>
        </p:txBody>
      </p:sp>
      <p:pic>
        <p:nvPicPr>
          <p:cNvPr id="12352" name="Picture 6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5235575"/>
            <a:ext cx="266700" cy="279400"/>
          </a:xfrm>
          <a:prstGeom prst="rect">
            <a:avLst/>
          </a:prstGeom>
          <a:noFill/>
          <a:extLst>
            <a:ext uri="{909E8E84-426E-40DD-AFC4-6F175D3DCCD1}">
              <a14:hiddenFill xmlns:a14="http://schemas.microsoft.com/office/drawing/2010/main">
                <a:solidFill>
                  <a:srgbClr val="FFFFFF"/>
                </a:solidFill>
              </a14:hiddenFill>
            </a:ext>
          </a:extLst>
        </p:spPr>
      </p:pic>
      <p:pic>
        <p:nvPicPr>
          <p:cNvPr id="12353" name="Picture 65">
            <a:hlinkHover r:id="" action="ppaction://noaction" highlightClick="1"/>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5718175"/>
            <a:ext cx="280988" cy="279400"/>
          </a:xfrm>
          <a:prstGeom prst="rect">
            <a:avLst/>
          </a:prstGeom>
          <a:noFill/>
          <a:extLst>
            <a:ext uri="{909E8E84-426E-40DD-AFC4-6F175D3DCCD1}">
              <a14:hiddenFill xmlns:a14="http://schemas.microsoft.com/office/drawing/2010/main">
                <a:solidFill>
                  <a:srgbClr val="FFFFFF"/>
                </a:solidFill>
              </a14:hiddenFill>
            </a:ext>
          </a:extLst>
        </p:spPr>
      </p:pic>
      <p:pic>
        <p:nvPicPr>
          <p:cNvPr id="12354" name="Picture 6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2413" y="5715000"/>
            <a:ext cx="306387" cy="279400"/>
          </a:xfrm>
          <a:prstGeom prst="rect">
            <a:avLst/>
          </a:prstGeom>
          <a:noFill/>
          <a:extLst>
            <a:ext uri="{909E8E84-426E-40DD-AFC4-6F175D3DCCD1}">
              <a14:hiddenFill xmlns:a14="http://schemas.microsoft.com/office/drawing/2010/main">
                <a:solidFill>
                  <a:srgbClr val="FFFFFF"/>
                </a:solidFill>
              </a14:hiddenFill>
            </a:ext>
          </a:extLst>
        </p:spPr>
      </p:pic>
      <p:pic>
        <p:nvPicPr>
          <p:cNvPr id="12355" name="Picture 6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5311775"/>
            <a:ext cx="292100" cy="279400"/>
          </a:xfrm>
          <a:prstGeom prst="rect">
            <a:avLst/>
          </a:prstGeom>
          <a:noFill/>
          <a:extLst>
            <a:ext uri="{909E8E84-426E-40DD-AFC4-6F175D3DCCD1}">
              <a14:hiddenFill xmlns:a14="http://schemas.microsoft.com/office/drawing/2010/main">
                <a:solidFill>
                  <a:srgbClr val="FFFFFF"/>
                </a:solidFill>
              </a14:hiddenFill>
            </a:ext>
          </a:extLst>
        </p:spPr>
      </p:pic>
      <p:pic>
        <p:nvPicPr>
          <p:cNvPr id="12356" name="Picture 6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4778375"/>
            <a:ext cx="279400" cy="279400"/>
          </a:xfrm>
          <a:prstGeom prst="rect">
            <a:avLst/>
          </a:prstGeom>
          <a:noFill/>
          <a:extLst>
            <a:ext uri="{909E8E84-426E-40DD-AFC4-6F175D3DCCD1}">
              <a14:hiddenFill xmlns:a14="http://schemas.microsoft.com/office/drawing/2010/main">
                <a:solidFill>
                  <a:srgbClr val="FFFFFF"/>
                </a:solidFill>
              </a14:hiddenFill>
            </a:ext>
          </a:extLst>
        </p:spPr>
      </p:pic>
      <p:pic>
        <p:nvPicPr>
          <p:cNvPr id="12357" name="Picture 69"/>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5718175"/>
            <a:ext cx="277813" cy="279400"/>
          </a:xfrm>
          <a:prstGeom prst="rect">
            <a:avLst/>
          </a:prstGeom>
          <a:noFill/>
          <a:extLst>
            <a:ext uri="{909E8E84-426E-40DD-AFC4-6F175D3DCCD1}">
              <a14:hiddenFill xmlns:a14="http://schemas.microsoft.com/office/drawing/2010/main">
                <a:solidFill>
                  <a:srgbClr val="FFFFFF"/>
                </a:solidFill>
              </a14:hiddenFill>
            </a:ext>
          </a:extLst>
        </p:spPr>
      </p:pic>
      <p:pic>
        <p:nvPicPr>
          <p:cNvPr id="12358" name="Picture 7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4344988"/>
            <a:ext cx="282575" cy="279400"/>
          </a:xfrm>
          <a:prstGeom prst="rect">
            <a:avLst/>
          </a:prstGeom>
          <a:noFill/>
          <a:extLst>
            <a:ext uri="{909E8E84-426E-40DD-AFC4-6F175D3DCCD1}">
              <a14:hiddenFill xmlns:a14="http://schemas.microsoft.com/office/drawing/2010/main">
                <a:solidFill>
                  <a:srgbClr val="FFFFFF"/>
                </a:solidFill>
              </a14:hiddenFill>
            </a:ext>
          </a:extLst>
        </p:spPr>
      </p:pic>
      <p:pic>
        <p:nvPicPr>
          <p:cNvPr id="12359" name="Picture 7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4802188"/>
            <a:ext cx="284163" cy="279400"/>
          </a:xfrm>
          <a:prstGeom prst="rect">
            <a:avLst/>
          </a:prstGeom>
          <a:noFill/>
          <a:extLst>
            <a:ext uri="{909E8E84-426E-40DD-AFC4-6F175D3DCCD1}">
              <a14:hiddenFill xmlns:a14="http://schemas.microsoft.com/office/drawing/2010/main">
                <a:solidFill>
                  <a:srgbClr val="FFFFFF"/>
                </a:solidFill>
              </a14:hiddenFill>
            </a:ext>
          </a:extLst>
        </p:spPr>
      </p:pic>
      <p:pic>
        <p:nvPicPr>
          <p:cNvPr id="12360" name="Picture 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5259388"/>
            <a:ext cx="279400" cy="279400"/>
          </a:xfrm>
          <a:prstGeom prst="rect">
            <a:avLst/>
          </a:prstGeom>
          <a:noFill/>
          <a:extLst>
            <a:ext uri="{909E8E84-426E-40DD-AFC4-6F175D3DCCD1}">
              <a14:hiddenFill xmlns:a14="http://schemas.microsoft.com/office/drawing/2010/main">
                <a:solidFill>
                  <a:srgbClr val="FFFFFF"/>
                </a:solidFill>
              </a14:hiddenFill>
            </a:ext>
          </a:extLst>
        </p:spPr>
      </p:pic>
      <p:pic>
        <p:nvPicPr>
          <p:cNvPr id="12361" name="Picture 7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5716588"/>
            <a:ext cx="306388" cy="280987"/>
          </a:xfrm>
          <a:prstGeom prst="rect">
            <a:avLst/>
          </a:prstGeom>
          <a:noFill/>
          <a:extLst>
            <a:ext uri="{909E8E84-426E-40DD-AFC4-6F175D3DCCD1}">
              <a14:hiddenFill xmlns:a14="http://schemas.microsoft.com/office/drawing/2010/main">
                <a:solidFill>
                  <a:srgbClr val="FFFFFF"/>
                </a:solidFill>
              </a14:hiddenFill>
            </a:ext>
          </a:extLst>
        </p:spPr>
      </p:pic>
      <p:sp>
        <p:nvSpPr>
          <p:cNvPr id="12362" name="Text Box 74"/>
          <p:cNvSpPr txBox="1">
            <a:spLocks/>
          </p:cNvSpPr>
          <p:nvPr/>
        </p:nvSpPr>
        <p:spPr bwMode="auto">
          <a:xfrm>
            <a:off x="4343400" y="5791200"/>
            <a:ext cx="946150" cy="1984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700" b="1">
                <a:solidFill>
                  <a:srgbClr val="F09B12"/>
                </a:solidFill>
                <a:latin typeface="Arial" charset="0"/>
                <a:ea typeface="ヒラギノ明朝 Pro W3" charset="-128"/>
                <a:sym typeface="Times" pitchFamily="18" charset="0"/>
              </a:rPr>
              <a:t>STATIONNEMENT</a:t>
            </a:r>
          </a:p>
        </p:txBody>
      </p:sp>
      <p:sp>
        <p:nvSpPr>
          <p:cNvPr id="12363" name="Text Box 75"/>
          <p:cNvSpPr txBox="1">
            <a:spLocks/>
          </p:cNvSpPr>
          <p:nvPr/>
        </p:nvSpPr>
        <p:spPr bwMode="auto">
          <a:xfrm>
            <a:off x="5638800" y="5349875"/>
            <a:ext cx="503238" cy="1984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700" b="1">
                <a:solidFill>
                  <a:srgbClr val="F09B12"/>
                </a:solidFill>
                <a:latin typeface="Arial" charset="0"/>
                <a:ea typeface="ヒラギノ明朝 Pro W3" charset="-128"/>
                <a:sym typeface="Times" pitchFamily="18" charset="0"/>
              </a:rPr>
              <a:t>RAMPE</a:t>
            </a:r>
          </a:p>
        </p:txBody>
      </p:sp>
      <p:sp>
        <p:nvSpPr>
          <p:cNvPr id="12364" name="Text Box 76"/>
          <p:cNvSpPr txBox="1">
            <a:spLocks/>
          </p:cNvSpPr>
          <p:nvPr/>
        </p:nvSpPr>
        <p:spPr bwMode="auto">
          <a:xfrm>
            <a:off x="5562600" y="5791200"/>
            <a:ext cx="849313" cy="1984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700" b="1">
                <a:solidFill>
                  <a:srgbClr val="F09B12"/>
                </a:solidFill>
                <a:latin typeface="Arial" charset="0"/>
                <a:ea typeface="ヒラギノ明朝 Pro W3" charset="-128"/>
                <a:sym typeface="Times" pitchFamily="18" charset="0"/>
              </a:rPr>
              <a:t>SIGNALETIQUE</a:t>
            </a:r>
          </a:p>
        </p:txBody>
      </p:sp>
      <p:sp>
        <p:nvSpPr>
          <p:cNvPr id="12365" name="Text Box 77"/>
          <p:cNvSpPr txBox="1">
            <a:spLocks/>
          </p:cNvSpPr>
          <p:nvPr/>
        </p:nvSpPr>
        <p:spPr bwMode="auto">
          <a:xfrm>
            <a:off x="6808788" y="4740275"/>
            <a:ext cx="811212"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700" b="1">
                <a:solidFill>
                  <a:srgbClr val="F09B12"/>
                </a:solidFill>
                <a:latin typeface="Arial" charset="0"/>
                <a:ea typeface="ヒラギノ明朝 Pro W3" charset="-128"/>
                <a:sym typeface="Times" pitchFamily="18" charset="0"/>
              </a:rPr>
              <a:t>TOILETTES </a:t>
            </a:r>
          </a:p>
          <a:p>
            <a:r>
              <a:rPr lang="fr-FR" altLang="fr-FR" sz="700" b="1">
                <a:solidFill>
                  <a:srgbClr val="F09B12"/>
                </a:solidFill>
                <a:latin typeface="Arial" charset="0"/>
                <a:ea typeface="ヒラギノ明朝 Pro W3" charset="-128"/>
                <a:sym typeface="Times" pitchFamily="18" charset="0"/>
              </a:rPr>
              <a:t>ACCESSIBLES</a:t>
            </a:r>
          </a:p>
        </p:txBody>
      </p:sp>
      <p:sp>
        <p:nvSpPr>
          <p:cNvPr id="12366" name="Text Box 78"/>
          <p:cNvSpPr txBox="1">
            <a:spLocks/>
          </p:cNvSpPr>
          <p:nvPr/>
        </p:nvSpPr>
        <p:spPr bwMode="auto">
          <a:xfrm>
            <a:off x="6867525" y="5235575"/>
            <a:ext cx="752475"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700" b="1">
                <a:solidFill>
                  <a:srgbClr val="F09B12"/>
                </a:solidFill>
                <a:latin typeface="Arial" charset="0"/>
                <a:ea typeface="ヒラギノ明朝 Pro W3" charset="-128"/>
                <a:sym typeface="Times" pitchFamily="18" charset="0"/>
              </a:rPr>
              <a:t>VESTIAIRE </a:t>
            </a:r>
          </a:p>
          <a:p>
            <a:r>
              <a:rPr lang="fr-FR" altLang="fr-FR" sz="700" b="1">
                <a:solidFill>
                  <a:srgbClr val="F09B12"/>
                </a:solidFill>
                <a:latin typeface="Arial" charset="0"/>
                <a:ea typeface="ヒラギノ明朝 Pro W3" charset="-128"/>
                <a:sym typeface="Times" pitchFamily="18" charset="0"/>
              </a:rPr>
              <a:t>ACCESSIBLE</a:t>
            </a:r>
          </a:p>
        </p:txBody>
      </p:sp>
      <p:sp>
        <p:nvSpPr>
          <p:cNvPr id="12367" name="Text Box 79"/>
          <p:cNvSpPr txBox="1">
            <a:spLocks/>
          </p:cNvSpPr>
          <p:nvPr/>
        </p:nvSpPr>
        <p:spPr bwMode="auto">
          <a:xfrm>
            <a:off x="6791325" y="5715000"/>
            <a:ext cx="752475"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700" b="1">
                <a:solidFill>
                  <a:srgbClr val="F09B12"/>
                </a:solidFill>
                <a:latin typeface="Arial" charset="0"/>
                <a:ea typeface="ヒラギノ明朝 Pro W3" charset="-128"/>
                <a:sym typeface="Times" pitchFamily="18" charset="0"/>
              </a:rPr>
              <a:t>DOUCHE </a:t>
            </a:r>
          </a:p>
          <a:p>
            <a:r>
              <a:rPr lang="fr-FR" altLang="fr-FR" sz="700" b="1">
                <a:solidFill>
                  <a:srgbClr val="F09B12"/>
                </a:solidFill>
                <a:latin typeface="Arial" charset="0"/>
                <a:ea typeface="ヒラギノ明朝 Pro W3" charset="-128"/>
                <a:sym typeface="Times" pitchFamily="18" charset="0"/>
              </a:rPr>
              <a:t>ACCESSIBLE</a:t>
            </a:r>
          </a:p>
        </p:txBody>
      </p:sp>
      <p:sp>
        <p:nvSpPr>
          <p:cNvPr id="12368" name="Text Box 80"/>
          <p:cNvSpPr txBox="1">
            <a:spLocks/>
          </p:cNvSpPr>
          <p:nvPr/>
        </p:nvSpPr>
        <p:spPr bwMode="auto">
          <a:xfrm>
            <a:off x="8153400" y="4343400"/>
            <a:ext cx="762000"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700" b="1">
                <a:solidFill>
                  <a:srgbClr val="F09B12"/>
                </a:solidFill>
                <a:latin typeface="Arial" charset="0"/>
                <a:ea typeface="ヒラギノ明朝 Pro W3" charset="-128"/>
                <a:sym typeface="Times" pitchFamily="18" charset="0"/>
              </a:rPr>
              <a:t>ZONE D’OMBRE</a:t>
            </a:r>
          </a:p>
        </p:txBody>
      </p:sp>
      <p:sp>
        <p:nvSpPr>
          <p:cNvPr id="12369" name="Text Box 81"/>
          <p:cNvSpPr txBox="1">
            <a:spLocks/>
          </p:cNvSpPr>
          <p:nvPr/>
        </p:nvSpPr>
        <p:spPr bwMode="auto">
          <a:xfrm>
            <a:off x="8153400" y="4816475"/>
            <a:ext cx="1066800" cy="4111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700" b="1">
                <a:solidFill>
                  <a:srgbClr val="F09B12"/>
                </a:solidFill>
                <a:latin typeface="Arial" charset="0"/>
                <a:ea typeface="ヒラギノ明朝 Pro W3" charset="-128"/>
                <a:sym typeface="Times" pitchFamily="18" charset="0"/>
              </a:rPr>
              <a:t>TAPIS AMOVIBLE </a:t>
            </a:r>
          </a:p>
          <a:p>
            <a:r>
              <a:rPr lang="fr-FR" altLang="fr-FR" sz="700" b="1">
                <a:solidFill>
                  <a:srgbClr val="F09B12"/>
                </a:solidFill>
                <a:latin typeface="Arial" charset="0"/>
                <a:ea typeface="ヒラギノ明朝 Pro W3" charset="-128"/>
                <a:sym typeface="Times" pitchFamily="18" charset="0"/>
              </a:rPr>
              <a:t>ET ACCESSIBLE</a:t>
            </a:r>
          </a:p>
          <a:p>
            <a:endParaRPr lang="fr-FR" altLang="fr-FR" sz="700" b="1">
              <a:solidFill>
                <a:srgbClr val="F09B12"/>
              </a:solidFill>
              <a:latin typeface="Arial" charset="0"/>
              <a:ea typeface="ヒラギノ明朝 Pro W3" charset="-128"/>
              <a:sym typeface="Times" pitchFamily="18" charset="0"/>
            </a:endParaRPr>
          </a:p>
        </p:txBody>
      </p:sp>
      <p:sp>
        <p:nvSpPr>
          <p:cNvPr id="12370" name="Text Box 82"/>
          <p:cNvSpPr txBox="1">
            <a:spLocks/>
          </p:cNvSpPr>
          <p:nvPr/>
        </p:nvSpPr>
        <p:spPr bwMode="auto">
          <a:xfrm>
            <a:off x="8140700" y="5341938"/>
            <a:ext cx="774700" cy="1984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700" b="1" dirty="0">
                <a:solidFill>
                  <a:srgbClr val="F09B12"/>
                </a:solidFill>
                <a:latin typeface="Arial" charset="0"/>
                <a:ea typeface="ヒラギノ明朝 Pro W3" charset="-128"/>
                <a:sym typeface="Times" pitchFamily="18" charset="0"/>
              </a:rPr>
              <a:t>AUDIOPLAGE</a:t>
            </a:r>
          </a:p>
        </p:txBody>
      </p:sp>
      <p:sp>
        <p:nvSpPr>
          <p:cNvPr id="12371" name="Text Box 83"/>
          <p:cNvSpPr txBox="1">
            <a:spLocks/>
          </p:cNvSpPr>
          <p:nvPr/>
        </p:nvSpPr>
        <p:spPr bwMode="auto">
          <a:xfrm>
            <a:off x="8172450" y="5715000"/>
            <a:ext cx="804863"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700" b="1">
                <a:solidFill>
                  <a:srgbClr val="F09B12"/>
                </a:solidFill>
                <a:latin typeface="Arial" charset="0"/>
                <a:ea typeface="ヒラギノ明朝 Pro W3" charset="-128"/>
                <a:sym typeface="Times" pitchFamily="18" charset="0"/>
              </a:rPr>
              <a:t>TIRALO</a:t>
            </a:r>
          </a:p>
          <a:p>
            <a:r>
              <a:rPr lang="fr-FR" altLang="fr-FR" sz="700" b="1">
                <a:solidFill>
                  <a:srgbClr val="F09B12"/>
                </a:solidFill>
                <a:latin typeface="Arial" charset="0"/>
                <a:ea typeface="ヒラギノ明朝 Pro W3" charset="-128"/>
                <a:sym typeface="Times" pitchFamily="18" charset="0"/>
              </a:rPr>
              <a:t> HIPPOCAMPE</a:t>
            </a:r>
          </a:p>
        </p:txBody>
      </p:sp>
      <p:sp>
        <p:nvSpPr>
          <p:cNvPr id="12374" name="Text Box 86"/>
          <p:cNvSpPr txBox="1">
            <a:spLocks noChangeArrowheads="1"/>
          </p:cNvSpPr>
          <p:nvPr/>
        </p:nvSpPr>
        <p:spPr bwMode="auto">
          <a:xfrm>
            <a:off x="381000" y="1000844"/>
            <a:ext cx="419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fr-FR" sz="1800" b="1" dirty="0">
                <a:latin typeface="Arial" charset="0"/>
                <a:cs typeface="Arial" charset="0"/>
              </a:rPr>
              <a:t>La finalité du process est de promouvoir l’autonomie et le confort d’usage pour tous.</a:t>
            </a:r>
            <a:endParaRPr lang="fr-FR" altLang="fr-FR" sz="1800" b="1" dirty="0"/>
          </a:p>
        </p:txBody>
      </p:sp>
      <p:grpSp>
        <p:nvGrpSpPr>
          <p:cNvPr id="50" name="Groupe 49">
            <a:extLst>
              <a:ext uri="{FF2B5EF4-FFF2-40B4-BE49-F238E27FC236}">
                <a16:creationId xmlns:a16="http://schemas.microsoft.com/office/drawing/2014/main" id="{DBFD13BF-380A-D107-B401-B53ED60A9610}"/>
              </a:ext>
            </a:extLst>
          </p:cNvPr>
          <p:cNvGrpSpPr/>
          <p:nvPr/>
        </p:nvGrpSpPr>
        <p:grpSpPr>
          <a:xfrm>
            <a:off x="1191543" y="6347648"/>
            <a:ext cx="7268889" cy="609745"/>
            <a:chOff x="1191543" y="6347648"/>
            <a:chExt cx="7268889" cy="609745"/>
          </a:xfrm>
        </p:grpSpPr>
        <p:grpSp>
          <p:nvGrpSpPr>
            <p:cNvPr id="51" name="Group 12">
              <a:extLst>
                <a:ext uri="{FF2B5EF4-FFF2-40B4-BE49-F238E27FC236}">
                  <a16:creationId xmlns:a16="http://schemas.microsoft.com/office/drawing/2014/main" id="{D0F7ECF6-A73D-4486-1364-0CAED074E8E6}"/>
                </a:ext>
              </a:extLst>
            </p:cNvPr>
            <p:cNvGrpSpPr>
              <a:grpSpLocks/>
            </p:cNvGrpSpPr>
            <p:nvPr/>
          </p:nvGrpSpPr>
          <p:grpSpPr bwMode="auto">
            <a:xfrm>
              <a:off x="6444208" y="6422851"/>
              <a:ext cx="2016224" cy="462533"/>
              <a:chOff x="2448" y="3504"/>
              <a:chExt cx="3552" cy="720"/>
            </a:xfrm>
          </p:grpSpPr>
          <p:sp>
            <p:nvSpPr>
              <p:cNvPr id="55" name="AutoShape 13">
                <a:extLst>
                  <a:ext uri="{FF2B5EF4-FFF2-40B4-BE49-F238E27FC236}">
                    <a16:creationId xmlns:a16="http://schemas.microsoft.com/office/drawing/2014/main" id="{C4B3AFA5-CB63-9A94-A26C-BB4976C50BBE}"/>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6" name="Picture 14">
                <a:extLst>
                  <a:ext uri="{FF2B5EF4-FFF2-40B4-BE49-F238E27FC236}">
                    <a16:creationId xmlns:a16="http://schemas.microsoft.com/office/drawing/2014/main" id="{5AA7A274-074A-EEF8-79FF-C41A4CE44A5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2" descr="C:\Users\bmason\Documents\_ADT34\2022\HERAULT-TOURISME-LOGO-FR.jpg">
              <a:extLst>
                <a:ext uri="{FF2B5EF4-FFF2-40B4-BE49-F238E27FC236}">
                  <a16:creationId xmlns:a16="http://schemas.microsoft.com/office/drawing/2014/main" id="{77DA0E7E-0DFE-05DE-675A-ACC1A91B3F3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6DF67C6F-BF66-656F-40F8-F9741189AF3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a:extLst>
                <a:ext uri="{FF2B5EF4-FFF2-40B4-BE49-F238E27FC236}">
                  <a16:creationId xmlns:a16="http://schemas.microsoft.com/office/drawing/2014/main" id="{CCF74F12-921A-EE5B-384A-A97F6722B82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7"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3678486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58084" presetClass="entr" presetSubtype="181490224" fill="hold" nodeType="afterEffect">
                                  <p:stCondLst>
                                    <p:cond delay="0"/>
                                  </p:stCondLst>
                                  <p:childTnLst>
                                    <p:set>
                                      <p:cBhvr>
                                        <p:cTn id="6" dur="1" fill="hold">
                                          <p:stCondLst>
                                            <p:cond delay="499"/>
                                          </p:stCondLst>
                                        </p:cTn>
                                        <p:tgtEl>
                                          <p:spTgt spid="12330"/>
                                        </p:tgtEl>
                                        <p:attrNameLst>
                                          <p:attrName>style.visibility</p:attrName>
                                        </p:attrNameLst>
                                      </p:cBhvr>
                                      <p:to>
                                        <p:strVal val="visible"/>
                                      </p:to>
                                    </p:set>
                                  </p:childTnLst>
                                </p:cTn>
                              </p:par>
                            </p:childTnLst>
                          </p:cTn>
                        </p:par>
                        <p:par>
                          <p:cTn id="7" fill="hold" nodeType="afterGroup">
                            <p:stCondLst>
                              <p:cond delay="500"/>
                            </p:stCondLst>
                            <p:childTnLst>
                              <p:par>
                                <p:cTn id="8" presetID="0" presetClass="entr" presetSubtype="181490360" fill="hold" nodeType="afterEffect">
                                  <p:stCondLst>
                                    <p:cond delay="0"/>
                                  </p:stCondLst>
                                  <p:childTnLst>
                                    <p:set>
                                      <p:cBhvr>
                                        <p:cTn id="9" dur="1" fill="hold">
                                          <p:stCondLst>
                                            <p:cond delay="499"/>
                                          </p:stCondLst>
                                        </p:cTn>
                                        <p:tgtEl>
                                          <p:spTgt spid="12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5" name="Oval 1071"/>
          <p:cNvSpPr>
            <a:spLocks noChangeArrowheads="1"/>
          </p:cNvSpPr>
          <p:nvPr/>
        </p:nvSpPr>
        <p:spPr bwMode="auto">
          <a:xfrm>
            <a:off x="227445" y="1112695"/>
            <a:ext cx="2209800" cy="1219200"/>
          </a:xfrm>
          <a:prstGeom prst="ellipse">
            <a:avLst/>
          </a:prstGeom>
          <a:solidFill>
            <a:schemeClr val="accent6">
              <a:lumMod val="75000"/>
            </a:schemeClr>
          </a:solidFill>
          <a:ln w="9525">
            <a:solidFill>
              <a:schemeClr val="tx1"/>
            </a:solidFill>
            <a:round/>
            <a:headEnd/>
            <a:tailEnd/>
          </a:ln>
          <a:effectLst/>
          <a:extLst/>
        </p:spPr>
        <p:txBody>
          <a:bodyPr wrap="none" anchor="ctr"/>
          <a:lstStyle/>
          <a:p>
            <a:endParaRPr lang="fr-FR"/>
          </a:p>
        </p:txBody>
      </p:sp>
      <p:sp>
        <p:nvSpPr>
          <p:cNvPr id="12290"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1" name="Rectangle 3"/>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 name="Oval 1049"/>
          <p:cNvSpPr>
            <a:spLocks noChangeArrowheads="1"/>
          </p:cNvSpPr>
          <p:nvPr/>
        </p:nvSpPr>
        <p:spPr bwMode="auto">
          <a:xfrm>
            <a:off x="3442320" y="4658072"/>
            <a:ext cx="2209800" cy="1219200"/>
          </a:xfrm>
          <a:prstGeom prst="ellipse">
            <a:avLst/>
          </a:prstGeom>
          <a:solidFill>
            <a:schemeClr val="accent5">
              <a:lumMod val="60000"/>
              <a:lumOff val="40000"/>
            </a:schemeClr>
          </a:solidFill>
          <a:ln w="9525">
            <a:solidFill>
              <a:schemeClr val="tx1"/>
            </a:solidFill>
            <a:round/>
            <a:headEnd/>
            <a:tailEnd/>
          </a:ln>
          <a:effectLst/>
          <a:extLst/>
        </p:spPr>
        <p:txBody>
          <a:bodyPr wrap="none" anchor="ctr"/>
          <a:lstStyle/>
          <a:p>
            <a:pPr algn="ctr">
              <a:spcBef>
                <a:spcPct val="50000"/>
              </a:spcBef>
            </a:pPr>
            <a:r>
              <a:rPr lang="fr-FR" altLang="fr-FR" sz="1400" b="1" dirty="0"/>
              <a:t>OTSI : référents handicap</a:t>
            </a:r>
          </a:p>
          <a:p>
            <a:pPr algn="ctr">
              <a:spcBef>
                <a:spcPct val="50000"/>
              </a:spcBef>
            </a:pPr>
            <a:r>
              <a:rPr lang="fr-FR" altLang="fr-FR" sz="1400" b="1" dirty="0"/>
              <a:t>remontée des infos</a:t>
            </a:r>
          </a:p>
        </p:txBody>
      </p:sp>
      <p:sp>
        <p:nvSpPr>
          <p:cNvPr id="50" name="Oval 1052"/>
          <p:cNvSpPr>
            <a:spLocks noChangeArrowheads="1"/>
          </p:cNvSpPr>
          <p:nvPr/>
        </p:nvSpPr>
        <p:spPr bwMode="auto">
          <a:xfrm>
            <a:off x="3841948" y="2671798"/>
            <a:ext cx="1295400" cy="1143000"/>
          </a:xfrm>
          <a:prstGeom prst="ellipse">
            <a:avLst/>
          </a:prstGeom>
          <a:solidFill>
            <a:schemeClr val="tx2">
              <a:lumMod val="20000"/>
              <a:lumOff val="80000"/>
            </a:schemeClr>
          </a:solidFill>
          <a:ln w="9525">
            <a:solidFill>
              <a:schemeClr val="tx1"/>
            </a:solidFill>
            <a:round/>
            <a:headEnd/>
            <a:tailEnd/>
          </a:ln>
          <a:effectLst/>
          <a:extLst/>
        </p:spPr>
        <p:txBody>
          <a:bodyPr wrap="none" anchor="ctr"/>
          <a:lstStyle/>
          <a:p>
            <a:endParaRPr lang="fr-FR"/>
          </a:p>
        </p:txBody>
      </p:sp>
      <p:sp>
        <p:nvSpPr>
          <p:cNvPr id="51" name="Text Box 1053"/>
          <p:cNvSpPr txBox="1">
            <a:spLocks noChangeArrowheads="1"/>
          </p:cNvSpPr>
          <p:nvPr/>
        </p:nvSpPr>
        <p:spPr bwMode="auto">
          <a:xfrm>
            <a:off x="3918148" y="2747998"/>
            <a:ext cx="1143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a:t>
            </a:r>
          </a:p>
        </p:txBody>
      </p:sp>
      <p:sp>
        <p:nvSpPr>
          <p:cNvPr id="53" name="Oval 1055"/>
          <p:cNvSpPr>
            <a:spLocks noChangeArrowheads="1"/>
          </p:cNvSpPr>
          <p:nvPr/>
        </p:nvSpPr>
        <p:spPr bwMode="auto">
          <a:xfrm>
            <a:off x="6242248" y="4803304"/>
            <a:ext cx="2209800" cy="1219200"/>
          </a:xfrm>
          <a:prstGeom prst="ellipse">
            <a:avLst/>
          </a:prstGeom>
          <a:solidFill>
            <a:schemeClr val="accent3">
              <a:lumMod val="60000"/>
              <a:lumOff val="40000"/>
            </a:schemeClr>
          </a:solidFill>
          <a:ln w="9525">
            <a:solidFill>
              <a:schemeClr val="tx1"/>
            </a:solidFill>
            <a:round/>
            <a:headEnd/>
            <a:tailEnd/>
          </a:ln>
          <a:effectLst/>
          <a:extLst/>
        </p:spPr>
        <p:txBody>
          <a:bodyPr wrap="none" anchor="ctr"/>
          <a:lstStyle/>
          <a:p>
            <a:endParaRPr lang="fr-FR"/>
          </a:p>
        </p:txBody>
      </p:sp>
      <p:sp>
        <p:nvSpPr>
          <p:cNvPr id="54" name="Text Box 1056"/>
          <p:cNvSpPr txBox="1">
            <a:spLocks noChangeArrowheads="1"/>
          </p:cNvSpPr>
          <p:nvPr/>
        </p:nvSpPr>
        <p:spPr bwMode="auto">
          <a:xfrm>
            <a:off x="6547048" y="4879504"/>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200" b="1" dirty="0"/>
              <a:t>Les associations de personnes handicapées </a:t>
            </a:r>
          </a:p>
        </p:txBody>
      </p:sp>
      <p:sp>
        <p:nvSpPr>
          <p:cNvPr id="60" name="Oval 1062"/>
          <p:cNvSpPr>
            <a:spLocks noChangeArrowheads="1"/>
          </p:cNvSpPr>
          <p:nvPr/>
        </p:nvSpPr>
        <p:spPr bwMode="auto">
          <a:xfrm>
            <a:off x="6394648" y="2822104"/>
            <a:ext cx="2209800" cy="1219200"/>
          </a:xfrm>
          <a:prstGeom prst="ellipse">
            <a:avLst/>
          </a:prstGeom>
          <a:solidFill>
            <a:schemeClr val="accent2">
              <a:lumMod val="60000"/>
              <a:lumOff val="40000"/>
            </a:schemeClr>
          </a:solidFill>
          <a:ln w="9525">
            <a:solidFill>
              <a:schemeClr val="tx1"/>
            </a:solidFill>
            <a:round/>
            <a:headEnd/>
            <a:tailEnd/>
          </a:ln>
          <a:effectLst/>
          <a:extLst/>
        </p:spPr>
        <p:txBody>
          <a:bodyPr wrap="none" anchor="ctr"/>
          <a:lstStyle/>
          <a:p>
            <a:endParaRPr lang="fr-FR"/>
          </a:p>
        </p:txBody>
      </p:sp>
      <p:sp>
        <p:nvSpPr>
          <p:cNvPr id="61" name="Text Box 1063"/>
          <p:cNvSpPr txBox="1">
            <a:spLocks noChangeArrowheads="1"/>
          </p:cNvSpPr>
          <p:nvPr/>
        </p:nvSpPr>
        <p:spPr bwMode="auto">
          <a:xfrm>
            <a:off x="6444208" y="2976092"/>
            <a:ext cx="19812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400" b="1" dirty="0"/>
              <a:t>Les entreprises </a:t>
            </a:r>
          </a:p>
          <a:p>
            <a:pPr algn="ctr">
              <a:spcBef>
                <a:spcPct val="50000"/>
              </a:spcBef>
            </a:pPr>
            <a:r>
              <a:rPr lang="fr-FR" altLang="fr-FR" sz="1400" dirty="0"/>
              <a:t>de matériaux et de matériels adaptés</a:t>
            </a:r>
          </a:p>
        </p:txBody>
      </p:sp>
      <p:sp>
        <p:nvSpPr>
          <p:cNvPr id="64" name="Oval 1071"/>
          <p:cNvSpPr>
            <a:spLocks noChangeArrowheads="1"/>
          </p:cNvSpPr>
          <p:nvPr/>
        </p:nvSpPr>
        <p:spPr bwMode="auto">
          <a:xfrm>
            <a:off x="227445" y="2852192"/>
            <a:ext cx="2209800" cy="1219200"/>
          </a:xfrm>
          <a:prstGeom prst="ellipse">
            <a:avLst/>
          </a:prstGeom>
          <a:solidFill>
            <a:schemeClr val="accent6">
              <a:lumMod val="60000"/>
              <a:lumOff val="40000"/>
            </a:schemeClr>
          </a:solidFill>
          <a:ln w="9525">
            <a:solidFill>
              <a:schemeClr val="tx1"/>
            </a:solidFill>
            <a:round/>
            <a:headEnd/>
            <a:tailEnd/>
          </a:ln>
          <a:effectLst/>
          <a:extLst/>
        </p:spPr>
        <p:txBody>
          <a:bodyPr wrap="none" anchor="ctr"/>
          <a:lstStyle/>
          <a:p>
            <a:endParaRPr lang="fr-FR"/>
          </a:p>
        </p:txBody>
      </p:sp>
      <p:sp>
        <p:nvSpPr>
          <p:cNvPr id="65" name="Text Box 1072"/>
          <p:cNvSpPr txBox="1">
            <a:spLocks noChangeArrowheads="1"/>
          </p:cNvSpPr>
          <p:nvPr/>
        </p:nvSpPr>
        <p:spPr bwMode="auto">
          <a:xfrm>
            <a:off x="341745" y="1374304"/>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400" b="1" dirty="0"/>
              <a:t>Les communes : élus et services techniques</a:t>
            </a:r>
          </a:p>
        </p:txBody>
      </p:sp>
      <p:sp>
        <p:nvSpPr>
          <p:cNvPr id="66" name="Oval 1073"/>
          <p:cNvSpPr>
            <a:spLocks noChangeArrowheads="1"/>
          </p:cNvSpPr>
          <p:nvPr/>
        </p:nvSpPr>
        <p:spPr bwMode="auto">
          <a:xfrm>
            <a:off x="499148" y="4772551"/>
            <a:ext cx="2209800" cy="1219200"/>
          </a:xfrm>
          <a:prstGeom prst="ellipse">
            <a:avLst/>
          </a:prstGeom>
          <a:solidFill>
            <a:schemeClr val="accent5">
              <a:lumMod val="40000"/>
              <a:lumOff val="60000"/>
            </a:schemeClr>
          </a:solidFill>
          <a:ln w="9525">
            <a:solidFill>
              <a:schemeClr val="tx1"/>
            </a:solidFill>
            <a:round/>
            <a:headEnd/>
            <a:tailEnd/>
          </a:ln>
          <a:effectLst/>
          <a:extLst/>
        </p:spPr>
        <p:txBody>
          <a:bodyPr wrap="none" anchor="ctr"/>
          <a:lstStyle/>
          <a:p>
            <a:pPr algn="ctr">
              <a:spcBef>
                <a:spcPct val="50000"/>
              </a:spcBef>
            </a:pPr>
            <a:r>
              <a:rPr lang="fr-FR" altLang="fr-FR" sz="1400" b="1" dirty="0"/>
              <a:t>CCAS: référents handicap</a:t>
            </a:r>
          </a:p>
        </p:txBody>
      </p:sp>
      <p:sp>
        <p:nvSpPr>
          <p:cNvPr id="68" name="Oval 1075"/>
          <p:cNvSpPr>
            <a:spLocks noChangeArrowheads="1"/>
          </p:cNvSpPr>
          <p:nvPr/>
        </p:nvSpPr>
        <p:spPr bwMode="auto">
          <a:xfrm>
            <a:off x="3346648" y="764704"/>
            <a:ext cx="2209800" cy="1219200"/>
          </a:xfrm>
          <a:prstGeom prst="ellipse">
            <a:avLst/>
          </a:prstGeom>
          <a:solidFill>
            <a:schemeClr val="tx2">
              <a:lumMod val="40000"/>
              <a:lumOff val="60000"/>
            </a:schemeClr>
          </a:solidFill>
          <a:ln w="9525">
            <a:solidFill>
              <a:schemeClr val="tx1"/>
            </a:solidFill>
            <a:round/>
            <a:headEnd/>
            <a:tailEnd/>
          </a:ln>
          <a:effectLst/>
          <a:extLst/>
        </p:spPr>
        <p:txBody>
          <a:bodyPr wrap="none" anchor="ctr"/>
          <a:lstStyle/>
          <a:p>
            <a:endParaRPr lang="fr-FR">
              <a:solidFill>
                <a:schemeClr val="tx2">
                  <a:lumMod val="60000"/>
                  <a:lumOff val="40000"/>
                </a:schemeClr>
              </a:solidFill>
            </a:endParaRPr>
          </a:p>
        </p:txBody>
      </p:sp>
      <p:sp>
        <p:nvSpPr>
          <p:cNvPr id="69" name="Text Box 1076"/>
          <p:cNvSpPr txBox="1">
            <a:spLocks noChangeArrowheads="1"/>
          </p:cNvSpPr>
          <p:nvPr/>
        </p:nvSpPr>
        <p:spPr bwMode="auto">
          <a:xfrm>
            <a:off x="3495647" y="1112694"/>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400" b="1" dirty="0"/>
              <a:t>Le Département de l’Hérault : CD34</a:t>
            </a:r>
          </a:p>
        </p:txBody>
      </p:sp>
      <p:sp>
        <p:nvSpPr>
          <p:cNvPr id="70" name="Oval 1078"/>
          <p:cNvSpPr>
            <a:spLocks noChangeArrowheads="1"/>
          </p:cNvSpPr>
          <p:nvPr/>
        </p:nvSpPr>
        <p:spPr bwMode="auto">
          <a:xfrm>
            <a:off x="5937448" y="1112695"/>
            <a:ext cx="2362200" cy="1480810"/>
          </a:xfrm>
          <a:prstGeom prst="ellipse">
            <a:avLst/>
          </a:prstGeom>
          <a:solidFill>
            <a:schemeClr val="tx2">
              <a:lumMod val="40000"/>
              <a:lumOff val="60000"/>
            </a:schemeClr>
          </a:solidFill>
          <a:ln w="9525">
            <a:solidFill>
              <a:schemeClr val="tx1"/>
            </a:solidFill>
            <a:round/>
            <a:headEnd/>
            <a:tailEnd/>
          </a:ln>
          <a:effectLst/>
          <a:extLst/>
        </p:spPr>
        <p:txBody>
          <a:bodyPr wrap="none" anchor="ctr"/>
          <a:lstStyle/>
          <a:p>
            <a:pPr>
              <a:spcBef>
                <a:spcPct val="50000"/>
              </a:spcBef>
            </a:pPr>
            <a:r>
              <a:rPr lang="fr-FR" sz="1400" b="1" dirty="0"/>
              <a:t>ADT Hérault Tourisme: </a:t>
            </a:r>
          </a:p>
          <a:p>
            <a:pPr>
              <a:spcBef>
                <a:spcPct val="50000"/>
              </a:spcBef>
            </a:pPr>
            <a:r>
              <a:rPr lang="fr-FR" sz="1400" b="1" dirty="0"/>
              <a:t>Marques Nationales: </a:t>
            </a:r>
          </a:p>
          <a:p>
            <a:pPr>
              <a:spcBef>
                <a:spcPct val="50000"/>
              </a:spcBef>
            </a:pPr>
            <a:r>
              <a:rPr lang="fr-FR" sz="1400" b="1" dirty="0"/>
              <a:t>ATH et DPT</a:t>
            </a:r>
          </a:p>
          <a:p>
            <a:pPr>
              <a:spcBef>
                <a:spcPct val="50000"/>
              </a:spcBef>
            </a:pPr>
            <a:r>
              <a:rPr lang="fr-FR" sz="1400" b="1" dirty="0"/>
              <a:t>Communication</a:t>
            </a:r>
          </a:p>
        </p:txBody>
      </p:sp>
      <p:sp>
        <p:nvSpPr>
          <p:cNvPr id="73" name="Line 1081"/>
          <p:cNvSpPr>
            <a:spLocks noChangeShapeType="1"/>
          </p:cNvSpPr>
          <p:nvPr/>
        </p:nvSpPr>
        <p:spPr bwMode="auto">
          <a:xfrm>
            <a:off x="5476847" y="3431704"/>
            <a:ext cx="76540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4" name="Line 1083"/>
          <p:cNvSpPr>
            <a:spLocks noChangeShapeType="1"/>
          </p:cNvSpPr>
          <p:nvPr/>
        </p:nvSpPr>
        <p:spPr bwMode="auto">
          <a:xfrm flipH="1">
            <a:off x="2660847" y="3431704"/>
            <a:ext cx="83479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6" name="Line 1085"/>
          <p:cNvSpPr>
            <a:spLocks noChangeShapeType="1"/>
          </p:cNvSpPr>
          <p:nvPr/>
        </p:nvSpPr>
        <p:spPr bwMode="auto">
          <a:xfrm>
            <a:off x="4489648" y="213630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 name="Line 1087"/>
          <p:cNvSpPr>
            <a:spLocks noChangeShapeType="1"/>
          </p:cNvSpPr>
          <p:nvPr/>
        </p:nvSpPr>
        <p:spPr bwMode="auto">
          <a:xfrm flipH="1" flipV="1">
            <a:off x="5327848" y="3965104"/>
            <a:ext cx="1066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9" name="Line 1089"/>
          <p:cNvSpPr>
            <a:spLocks noChangeShapeType="1"/>
          </p:cNvSpPr>
          <p:nvPr/>
        </p:nvSpPr>
        <p:spPr bwMode="auto">
          <a:xfrm flipH="1">
            <a:off x="2432248" y="3888904"/>
            <a:ext cx="1143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0" name="Line 1090"/>
          <p:cNvSpPr>
            <a:spLocks noChangeShapeType="1"/>
          </p:cNvSpPr>
          <p:nvPr/>
        </p:nvSpPr>
        <p:spPr bwMode="auto">
          <a:xfrm>
            <a:off x="4489648" y="4041304"/>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1" name="Line 1091"/>
          <p:cNvSpPr>
            <a:spLocks noChangeShapeType="1"/>
          </p:cNvSpPr>
          <p:nvPr/>
        </p:nvSpPr>
        <p:spPr bwMode="auto">
          <a:xfrm flipV="1">
            <a:off x="2813248" y="5229751"/>
            <a:ext cx="5715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 name="Line 1092"/>
          <p:cNvSpPr>
            <a:spLocks noChangeShapeType="1"/>
          </p:cNvSpPr>
          <p:nvPr/>
        </p:nvSpPr>
        <p:spPr bwMode="auto">
          <a:xfrm flipH="1" flipV="1">
            <a:off x="5708848" y="5260504"/>
            <a:ext cx="457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 name="Line 1085"/>
          <p:cNvSpPr>
            <a:spLocks noChangeShapeType="1"/>
          </p:cNvSpPr>
          <p:nvPr/>
        </p:nvSpPr>
        <p:spPr bwMode="auto">
          <a:xfrm flipH="1">
            <a:off x="5327848" y="2443198"/>
            <a:ext cx="545123" cy="3789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8" y="5305951"/>
            <a:ext cx="493231" cy="56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Text Box 1072"/>
          <p:cNvSpPr txBox="1">
            <a:spLocks noChangeArrowheads="1"/>
          </p:cNvSpPr>
          <p:nvPr/>
        </p:nvSpPr>
        <p:spPr bwMode="auto">
          <a:xfrm>
            <a:off x="411593" y="3048332"/>
            <a:ext cx="1981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400" b="1" dirty="0"/>
              <a:t>Intercommunalités, élus et services concernés (transport, voiries etc.</a:t>
            </a:r>
          </a:p>
        </p:txBody>
      </p:sp>
      <p:sp>
        <p:nvSpPr>
          <p:cNvPr id="88" name="Line 1089"/>
          <p:cNvSpPr>
            <a:spLocks noChangeShapeType="1"/>
          </p:cNvSpPr>
          <p:nvPr/>
        </p:nvSpPr>
        <p:spPr bwMode="auto">
          <a:xfrm flipH="1" flipV="1">
            <a:off x="2545432" y="2206893"/>
            <a:ext cx="1209200" cy="4963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5" name="Groupe 34">
            <a:extLst>
              <a:ext uri="{FF2B5EF4-FFF2-40B4-BE49-F238E27FC236}">
                <a16:creationId xmlns:a16="http://schemas.microsoft.com/office/drawing/2014/main" id="{41E1A0C7-B28F-1AB2-1055-E6FEED652FB9}"/>
              </a:ext>
            </a:extLst>
          </p:cNvPr>
          <p:cNvGrpSpPr/>
          <p:nvPr/>
        </p:nvGrpSpPr>
        <p:grpSpPr>
          <a:xfrm>
            <a:off x="1191543" y="6347648"/>
            <a:ext cx="7268889" cy="609745"/>
            <a:chOff x="1191543" y="6347648"/>
            <a:chExt cx="7268889" cy="609745"/>
          </a:xfrm>
        </p:grpSpPr>
        <p:grpSp>
          <p:nvGrpSpPr>
            <p:cNvPr id="36" name="Group 12">
              <a:extLst>
                <a:ext uri="{FF2B5EF4-FFF2-40B4-BE49-F238E27FC236}">
                  <a16:creationId xmlns:a16="http://schemas.microsoft.com/office/drawing/2014/main" id="{7E290EA1-CA9D-D283-D0A8-D9E76852A3FE}"/>
                </a:ext>
              </a:extLst>
            </p:cNvPr>
            <p:cNvGrpSpPr>
              <a:grpSpLocks/>
            </p:cNvGrpSpPr>
            <p:nvPr/>
          </p:nvGrpSpPr>
          <p:grpSpPr bwMode="auto">
            <a:xfrm>
              <a:off x="6444208" y="6422851"/>
              <a:ext cx="2016224" cy="462533"/>
              <a:chOff x="2448" y="3504"/>
              <a:chExt cx="3552" cy="720"/>
            </a:xfrm>
          </p:grpSpPr>
          <p:sp>
            <p:nvSpPr>
              <p:cNvPr id="40" name="AutoShape 13">
                <a:extLst>
                  <a:ext uri="{FF2B5EF4-FFF2-40B4-BE49-F238E27FC236}">
                    <a16:creationId xmlns:a16="http://schemas.microsoft.com/office/drawing/2014/main" id="{B3FF10FB-168A-F60E-7609-3D5513D5EE18}"/>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1" name="Picture 14">
                <a:extLst>
                  <a:ext uri="{FF2B5EF4-FFF2-40B4-BE49-F238E27FC236}">
                    <a16:creationId xmlns:a16="http://schemas.microsoft.com/office/drawing/2014/main" id="{ACF9898E-CD42-AE64-5309-A366835AE7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2" descr="C:\Users\bmason\Documents\_ADT34\2022\HERAULT-TOURISME-LOGO-FR.jpg">
              <a:extLst>
                <a:ext uri="{FF2B5EF4-FFF2-40B4-BE49-F238E27FC236}">
                  <a16:creationId xmlns:a16="http://schemas.microsoft.com/office/drawing/2014/main" id="{3FE37F01-9409-B838-2F28-759CDC5D27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F8D7DB0F-C28C-71C0-880D-8523C5729A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41F6EF49-D2D5-1B8C-0DA5-656F446CEF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197916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_La Mer Ouverte à Tous\2022\BERTRAND 2022\BERTRAND 2022\SUP Roule Na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8020" y="2996952"/>
            <a:ext cx="1769533" cy="2535536"/>
          </a:xfrm>
          <a:prstGeom prst="rect">
            <a:avLst/>
          </a:prstGeom>
          <a:noFill/>
          <a:extLst>
            <a:ext uri="{909E8E84-426E-40DD-AFC4-6F175D3DCCD1}">
              <a14:hiddenFill xmlns:a14="http://schemas.microsoft.com/office/drawing/2010/main">
                <a:solidFill>
                  <a:srgbClr val="FFFFFF"/>
                </a:solidFill>
              </a14:hiddenFill>
            </a:ext>
          </a:extLst>
        </p:spPr>
      </p:pic>
      <p:pic>
        <p:nvPicPr>
          <p:cNvPr id="52"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4163" y="5003378"/>
            <a:ext cx="183197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Z:\_La Mer Ouverte à Tous\2022\BERTRAND 2022\BERTRAND 2022\100_0582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114312"/>
            <a:ext cx="3910838" cy="1810632"/>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1" name="Rectangle 3"/>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5" name="Groupe 34">
            <a:extLst>
              <a:ext uri="{FF2B5EF4-FFF2-40B4-BE49-F238E27FC236}">
                <a16:creationId xmlns:a16="http://schemas.microsoft.com/office/drawing/2014/main" id="{41E1A0C7-B28F-1AB2-1055-E6FEED652FB9}"/>
              </a:ext>
            </a:extLst>
          </p:cNvPr>
          <p:cNvGrpSpPr/>
          <p:nvPr/>
        </p:nvGrpSpPr>
        <p:grpSpPr>
          <a:xfrm>
            <a:off x="1191543" y="6347648"/>
            <a:ext cx="7268889" cy="609745"/>
            <a:chOff x="1191543" y="6347648"/>
            <a:chExt cx="7268889" cy="609745"/>
          </a:xfrm>
        </p:grpSpPr>
        <p:grpSp>
          <p:nvGrpSpPr>
            <p:cNvPr id="36" name="Group 12">
              <a:extLst>
                <a:ext uri="{FF2B5EF4-FFF2-40B4-BE49-F238E27FC236}">
                  <a16:creationId xmlns:a16="http://schemas.microsoft.com/office/drawing/2014/main" id="{7E290EA1-CA9D-D283-D0A8-D9E76852A3FE}"/>
                </a:ext>
              </a:extLst>
            </p:cNvPr>
            <p:cNvGrpSpPr>
              <a:grpSpLocks/>
            </p:cNvGrpSpPr>
            <p:nvPr/>
          </p:nvGrpSpPr>
          <p:grpSpPr bwMode="auto">
            <a:xfrm>
              <a:off x="6444208" y="6422851"/>
              <a:ext cx="2016224" cy="462533"/>
              <a:chOff x="2448" y="3504"/>
              <a:chExt cx="3552" cy="720"/>
            </a:xfrm>
          </p:grpSpPr>
          <p:sp>
            <p:nvSpPr>
              <p:cNvPr id="40" name="AutoShape 13">
                <a:extLst>
                  <a:ext uri="{FF2B5EF4-FFF2-40B4-BE49-F238E27FC236}">
                    <a16:creationId xmlns:a16="http://schemas.microsoft.com/office/drawing/2014/main" id="{B3FF10FB-168A-F60E-7609-3D5513D5EE18}"/>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1" name="Picture 14">
                <a:extLst>
                  <a:ext uri="{FF2B5EF4-FFF2-40B4-BE49-F238E27FC236}">
                    <a16:creationId xmlns:a16="http://schemas.microsoft.com/office/drawing/2014/main" id="{ACF9898E-CD42-AE64-5309-A366835AE7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2" descr="C:\Users\bmason\Documents\_ADT34\2022\HERAULT-TOURISME-LOGO-FR.jpg">
              <a:extLst>
                <a:ext uri="{FF2B5EF4-FFF2-40B4-BE49-F238E27FC236}">
                  <a16:creationId xmlns:a16="http://schemas.microsoft.com/office/drawing/2014/main" id="{3FE37F01-9409-B838-2F28-759CDC5D27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F8D7DB0F-C28C-71C0-880D-8523C5729A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41F6EF49-D2D5-1B8C-0DA5-656F446CEF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
        <p:nvSpPr>
          <p:cNvPr id="43" name="Text Box 1072"/>
          <p:cNvSpPr txBox="1">
            <a:spLocks noChangeArrowheads="1"/>
          </p:cNvSpPr>
          <p:nvPr/>
        </p:nvSpPr>
        <p:spPr bwMode="auto">
          <a:xfrm>
            <a:off x="35496" y="620688"/>
            <a:ext cx="82089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2400" b="1" dirty="0">
                <a:ln w="12700">
                  <a:solidFill>
                    <a:schemeClr val="tx2">
                      <a:satMod val="155000"/>
                    </a:schemeClr>
                  </a:solidFill>
                  <a:prstDash val="solid"/>
                </a:ln>
                <a:solidFill>
                  <a:schemeClr val="accent1">
                    <a:lumMod val="40000"/>
                    <a:lumOff val="60000"/>
                  </a:schemeClr>
                </a:solidFill>
                <a:effectLst>
                  <a:outerShdw blurRad="50800" dist="38100" dir="10800000" algn="r" rotWithShape="0">
                    <a:prstClr val="black">
                      <a:alpha val="40000"/>
                    </a:prstClr>
                  </a:outerShdw>
                </a:effectLst>
              </a:rPr>
              <a:t>EXEMPLE DE REALISATION : LA PLAGE MULTIACTIVITES VILLENEUVE LES MAGUELONES</a:t>
            </a:r>
          </a:p>
        </p:txBody>
      </p:sp>
      <p:sp>
        <p:nvSpPr>
          <p:cNvPr id="45" name="Rectangle 1"/>
          <p:cNvSpPr>
            <a:spLocks noChangeArrowheads="1"/>
          </p:cNvSpPr>
          <p:nvPr/>
        </p:nvSpPr>
        <p:spPr bwMode="auto">
          <a:xfrm>
            <a:off x="107950" y="1440646"/>
            <a:ext cx="45720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endParaRPr lang="fr-FR" altLang="fr-FR" sz="800" dirty="0">
              <a:latin typeface="Arial" charset="0"/>
              <a:cs typeface="Arial" charset="0"/>
            </a:endParaRPr>
          </a:p>
          <a:p>
            <a:pPr algn="just" eaLnBrk="1" hangingPunct="1"/>
            <a:r>
              <a:rPr lang="fr-FR" altLang="fr-FR" sz="1400" dirty="0">
                <a:solidFill>
                  <a:schemeClr val="tx2">
                    <a:lumMod val="60000"/>
                    <a:lumOff val="40000"/>
                  </a:schemeClr>
                </a:solidFill>
                <a:latin typeface="Arial" charset="0"/>
                <a:cs typeface="Arial" charset="0"/>
              </a:rPr>
              <a:t>Cette plage a été mise en place par l’association Roule Nature en partenariat avec la commune de Villeneuve-lès-Maguelone. Ce projet a reçu le soutien et l’appui du Conseil Général de l’Hérault et d’Hérault Tourisme.</a:t>
            </a:r>
          </a:p>
          <a:p>
            <a:pPr algn="just" eaLnBrk="1" hangingPunct="1"/>
            <a:endParaRPr lang="fr-FR" altLang="fr-FR" sz="800" dirty="0">
              <a:solidFill>
                <a:schemeClr val="tx2">
                  <a:lumMod val="60000"/>
                  <a:lumOff val="40000"/>
                </a:schemeClr>
              </a:solidFill>
              <a:latin typeface="Arial" charset="0"/>
              <a:cs typeface="Arial" charset="0"/>
            </a:endParaRPr>
          </a:p>
          <a:p>
            <a:pPr algn="just" eaLnBrk="1" hangingPunct="1"/>
            <a:r>
              <a:rPr lang="fr-FR" altLang="fr-FR" sz="1400" dirty="0">
                <a:solidFill>
                  <a:schemeClr val="tx2">
                    <a:lumMod val="60000"/>
                    <a:lumOff val="40000"/>
                  </a:schemeClr>
                </a:solidFill>
                <a:latin typeface="Arial" charset="0"/>
                <a:cs typeface="Arial" charset="0"/>
              </a:rPr>
              <a:t>L’objectif premier de cette plage est d’identifier en un même lieu suffisamment d’activités nautiques et de plages pour avoir différents niveaux d’accessibilité et permettre au plus grand nombre de participer. Cela va du surf-jet qui demande un équilibre important, le kayak-jet plus stable, le boost sans notion d’équilibre ou le tennis de sable.</a:t>
            </a:r>
          </a:p>
        </p:txBody>
      </p:sp>
      <p:sp>
        <p:nvSpPr>
          <p:cNvPr id="46" name="Rectangle 2"/>
          <p:cNvSpPr>
            <a:spLocks noChangeArrowheads="1"/>
          </p:cNvSpPr>
          <p:nvPr/>
        </p:nvSpPr>
        <p:spPr bwMode="auto">
          <a:xfrm>
            <a:off x="107950" y="4221088"/>
            <a:ext cx="457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fr-FR" altLang="fr-FR" sz="1400" dirty="0">
                <a:solidFill>
                  <a:schemeClr val="tx2">
                    <a:lumMod val="60000"/>
                    <a:lumOff val="40000"/>
                  </a:schemeClr>
                </a:solidFill>
                <a:latin typeface="Arial" charset="0"/>
                <a:cs typeface="Arial" charset="0"/>
              </a:rPr>
              <a:t>Le second objectif est de promouvoir une mixité entre les populations (valide et handicapée), pour cela il a fallu concevoir un projet novateur tant dans la forme que sur le fond, avec un projet adapté au contexte méditerranéen, adapté aux contraintes des personnes dites « à besoins spécifiques », et innovants pour un public valide.</a:t>
            </a:r>
          </a:p>
        </p:txBody>
      </p:sp>
      <p:pic>
        <p:nvPicPr>
          <p:cNvPr id="47" name="Imag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6017" y="2996952"/>
            <a:ext cx="256494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16016" y="4581128"/>
            <a:ext cx="2246312"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32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934" y="3749335"/>
            <a:ext cx="3149147" cy="259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48680"/>
            <a:ext cx="5922280"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0"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1" name="Rectangle 3"/>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5" name="Groupe 34">
            <a:extLst>
              <a:ext uri="{FF2B5EF4-FFF2-40B4-BE49-F238E27FC236}">
                <a16:creationId xmlns:a16="http://schemas.microsoft.com/office/drawing/2014/main" id="{41E1A0C7-B28F-1AB2-1055-E6FEED652FB9}"/>
              </a:ext>
            </a:extLst>
          </p:cNvPr>
          <p:cNvGrpSpPr/>
          <p:nvPr/>
        </p:nvGrpSpPr>
        <p:grpSpPr>
          <a:xfrm>
            <a:off x="1191543" y="6347648"/>
            <a:ext cx="7268889" cy="609745"/>
            <a:chOff x="1191543" y="6347648"/>
            <a:chExt cx="7268889" cy="609745"/>
          </a:xfrm>
        </p:grpSpPr>
        <p:grpSp>
          <p:nvGrpSpPr>
            <p:cNvPr id="36" name="Group 12">
              <a:extLst>
                <a:ext uri="{FF2B5EF4-FFF2-40B4-BE49-F238E27FC236}">
                  <a16:creationId xmlns:a16="http://schemas.microsoft.com/office/drawing/2014/main" id="{7E290EA1-CA9D-D283-D0A8-D9E76852A3FE}"/>
                </a:ext>
              </a:extLst>
            </p:cNvPr>
            <p:cNvGrpSpPr>
              <a:grpSpLocks/>
            </p:cNvGrpSpPr>
            <p:nvPr/>
          </p:nvGrpSpPr>
          <p:grpSpPr bwMode="auto">
            <a:xfrm>
              <a:off x="6444208" y="6422851"/>
              <a:ext cx="2016224" cy="462533"/>
              <a:chOff x="2448" y="3504"/>
              <a:chExt cx="3552" cy="720"/>
            </a:xfrm>
          </p:grpSpPr>
          <p:sp>
            <p:nvSpPr>
              <p:cNvPr id="40" name="AutoShape 13">
                <a:extLst>
                  <a:ext uri="{FF2B5EF4-FFF2-40B4-BE49-F238E27FC236}">
                    <a16:creationId xmlns:a16="http://schemas.microsoft.com/office/drawing/2014/main" id="{B3FF10FB-168A-F60E-7609-3D5513D5EE18}"/>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1" name="Picture 14">
                <a:extLst>
                  <a:ext uri="{FF2B5EF4-FFF2-40B4-BE49-F238E27FC236}">
                    <a16:creationId xmlns:a16="http://schemas.microsoft.com/office/drawing/2014/main" id="{ACF9898E-CD42-AE64-5309-A366835AE7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2" descr="C:\Users\bmason\Documents\_ADT34\2022\HERAULT-TOURISME-LOGO-FR.jpg">
              <a:extLst>
                <a:ext uri="{FF2B5EF4-FFF2-40B4-BE49-F238E27FC236}">
                  <a16:creationId xmlns:a16="http://schemas.microsoft.com/office/drawing/2014/main" id="{3FE37F01-9409-B838-2F28-759CDC5D27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F8D7DB0F-C28C-71C0-880D-8523C5729A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41F6EF49-D2D5-1B8C-0DA5-656F446CEF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
        <p:nvSpPr>
          <p:cNvPr id="46" name="Rectangle 2"/>
          <p:cNvSpPr>
            <a:spLocks noChangeArrowheads="1"/>
          </p:cNvSpPr>
          <p:nvPr/>
        </p:nvSpPr>
        <p:spPr bwMode="auto">
          <a:xfrm>
            <a:off x="107950" y="4221088"/>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endParaRPr lang="fr-FR" altLang="fr-FR" sz="1400" dirty="0">
              <a:latin typeface="Arial" charset="0"/>
              <a:cs typeface="Arial" charset="0"/>
            </a:endParaRPr>
          </a:p>
        </p:txBody>
      </p:sp>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9" y="3789040"/>
            <a:ext cx="2160239" cy="105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152" y="548680"/>
            <a:ext cx="2952328" cy="325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12" y="764704"/>
            <a:ext cx="4349749" cy="388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003" y="5307955"/>
            <a:ext cx="937078" cy="94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36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_La Mer Ouverte à Tous\2022\BERTRAND 2022\BERTRAND 2022\Imag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12" y="533400"/>
            <a:ext cx="8782744" cy="571500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91" name="Rectangle 3"/>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5" name="Groupe 34">
            <a:extLst>
              <a:ext uri="{FF2B5EF4-FFF2-40B4-BE49-F238E27FC236}">
                <a16:creationId xmlns:a16="http://schemas.microsoft.com/office/drawing/2014/main" id="{41E1A0C7-B28F-1AB2-1055-E6FEED652FB9}"/>
              </a:ext>
            </a:extLst>
          </p:cNvPr>
          <p:cNvGrpSpPr/>
          <p:nvPr/>
        </p:nvGrpSpPr>
        <p:grpSpPr>
          <a:xfrm>
            <a:off x="1191543" y="6347648"/>
            <a:ext cx="7268889" cy="609745"/>
            <a:chOff x="1191543" y="6347648"/>
            <a:chExt cx="7268889" cy="609745"/>
          </a:xfrm>
        </p:grpSpPr>
        <p:grpSp>
          <p:nvGrpSpPr>
            <p:cNvPr id="36" name="Group 12">
              <a:extLst>
                <a:ext uri="{FF2B5EF4-FFF2-40B4-BE49-F238E27FC236}">
                  <a16:creationId xmlns:a16="http://schemas.microsoft.com/office/drawing/2014/main" id="{7E290EA1-CA9D-D283-D0A8-D9E76852A3FE}"/>
                </a:ext>
              </a:extLst>
            </p:cNvPr>
            <p:cNvGrpSpPr>
              <a:grpSpLocks/>
            </p:cNvGrpSpPr>
            <p:nvPr/>
          </p:nvGrpSpPr>
          <p:grpSpPr bwMode="auto">
            <a:xfrm>
              <a:off x="6444208" y="6422851"/>
              <a:ext cx="2016224" cy="462533"/>
              <a:chOff x="2448" y="3504"/>
              <a:chExt cx="3552" cy="720"/>
            </a:xfrm>
          </p:grpSpPr>
          <p:sp>
            <p:nvSpPr>
              <p:cNvPr id="40" name="AutoShape 13">
                <a:extLst>
                  <a:ext uri="{FF2B5EF4-FFF2-40B4-BE49-F238E27FC236}">
                    <a16:creationId xmlns:a16="http://schemas.microsoft.com/office/drawing/2014/main" id="{B3FF10FB-168A-F60E-7609-3D5513D5EE18}"/>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1" name="Picture 14">
                <a:extLst>
                  <a:ext uri="{FF2B5EF4-FFF2-40B4-BE49-F238E27FC236}">
                    <a16:creationId xmlns:a16="http://schemas.microsoft.com/office/drawing/2014/main" id="{ACF9898E-CD42-AE64-5309-A366835AE7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2" descr="C:\Users\bmason\Documents\_ADT34\2022\HERAULT-TOURISME-LOGO-FR.jpg">
              <a:extLst>
                <a:ext uri="{FF2B5EF4-FFF2-40B4-BE49-F238E27FC236}">
                  <a16:creationId xmlns:a16="http://schemas.microsoft.com/office/drawing/2014/main" id="{3FE37F01-9409-B838-2F28-759CDC5D27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F8D7DB0F-C28C-71C0-880D-8523C5729A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a:extLst>
                <a:ext uri="{FF2B5EF4-FFF2-40B4-BE49-F238E27FC236}">
                  <a16:creationId xmlns:a16="http://schemas.microsoft.com/office/drawing/2014/main" id="{41F6EF49-D2D5-1B8C-0DA5-656F446CEF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
        <p:nvSpPr>
          <p:cNvPr id="43" name="Titre 2"/>
          <p:cNvSpPr txBox="1">
            <a:spLocks/>
          </p:cNvSpPr>
          <p:nvPr/>
        </p:nvSpPr>
        <p:spPr>
          <a:xfrm>
            <a:off x="539552" y="620688"/>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i="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Broadway" panose="04040905080B02020502" pitchFamily="82" charset="0"/>
                <a:ea typeface="+mn-ea"/>
                <a:cs typeface="Arial" panose="020B0604020202020204" pitchFamily="34" charset="0"/>
              </a:rPr>
              <a:t>Merci de votre attention</a:t>
            </a:r>
          </a:p>
        </p:txBody>
      </p:sp>
    </p:spTree>
    <p:extLst>
      <p:ext uri="{BB962C8B-B14F-4D97-AF65-F5344CB8AC3E}">
        <p14:creationId xmlns:p14="http://schemas.microsoft.com/office/powerpoint/2010/main" val="55556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12" name="Rectangle 16"/>
          <p:cNvSpPr>
            <a:spLocks/>
          </p:cNvSpPr>
          <p:nvPr/>
        </p:nvSpPr>
        <p:spPr bwMode="auto">
          <a:xfrm>
            <a:off x="533400" y="1371600"/>
            <a:ext cx="8382000" cy="16004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altLang="fr-FR" sz="1400" dirty="0">
                <a:latin typeface="Arial" panose="020B0604020202020204" pitchFamily="34" charset="0"/>
                <a:cs typeface="Arial" panose="020B0604020202020204" pitchFamily="34" charset="0"/>
              </a:rPr>
              <a:t>Le concept de</a:t>
            </a:r>
            <a:r>
              <a:rPr lang="fr-FR" altLang="fr-FR" sz="1400" b="1" dirty="0">
                <a:latin typeface="Arial" panose="020B0604020202020204" pitchFamily="34" charset="0"/>
                <a:cs typeface="Arial" panose="020B0604020202020204" pitchFamily="34" charset="0"/>
              </a:rPr>
              <a:t> « chaîne de déplacement » </a:t>
            </a:r>
            <a:r>
              <a:rPr lang="fr-FR" altLang="fr-FR" sz="1400" dirty="0">
                <a:latin typeface="Arial" panose="020B0604020202020204" pitchFamily="34" charset="0"/>
                <a:cs typeface="Arial" panose="020B0604020202020204" pitchFamily="34" charset="0"/>
              </a:rPr>
              <a:t>englobe le process de la Mer Ouverte à Tous. Le but de la chaîne de déplacement est de fournir une accessibilité globale aux personnes handicapées et ce, quelle que soit la nature de leur déficience : moteur, mental, auditif et visuel.</a:t>
            </a:r>
            <a:endParaRPr lang="fr-FR" altLang="fr-FR" sz="1400" b="1" dirty="0">
              <a:latin typeface="Arial" panose="020B0604020202020204" pitchFamily="34" charset="0"/>
              <a:cs typeface="Arial" panose="020B0604020202020204" pitchFamily="34" charset="0"/>
            </a:endParaRPr>
          </a:p>
          <a:p>
            <a:pPr eaLnBrk="0" hangingPunct="0"/>
            <a:endParaRPr lang="fr-FR" altLang="fr-FR" sz="1400" b="1" dirty="0">
              <a:latin typeface="Arial" panose="020B0604020202020204" pitchFamily="34" charset="0"/>
              <a:cs typeface="Arial" panose="020B0604020202020204" pitchFamily="34" charset="0"/>
            </a:endParaRPr>
          </a:p>
          <a:p>
            <a:pPr eaLnBrk="0" hangingPunct="0"/>
            <a:r>
              <a:rPr lang="fr-FR" altLang="fr-FR" sz="1400" dirty="0">
                <a:latin typeface="Arial" panose="020B0604020202020204" pitchFamily="34" charset="0"/>
                <a:cs typeface="Arial" panose="020B0604020202020204" pitchFamily="34" charset="0"/>
              </a:rPr>
              <a:t>Une accessibilité globale du littoral signifie des transports, des espaces de stationnement et des services accessibles ainsi que toutes les autres étapes à franchir pour profiter du bord de mer et de la plage et de la baignade comme tout un chacun</a:t>
            </a:r>
            <a:r>
              <a:rPr lang="fr-FR" altLang="fr-FR" sz="1400" dirty="0">
                <a:latin typeface="Eurostile" pitchFamily="34" charset="0"/>
              </a:rPr>
              <a:t>.</a:t>
            </a:r>
          </a:p>
        </p:txBody>
      </p:sp>
      <p:sp>
        <p:nvSpPr>
          <p:cNvPr id="4113" name="Text Box 17"/>
          <p:cNvSpPr txBox="1">
            <a:spLocks/>
          </p:cNvSpPr>
          <p:nvPr/>
        </p:nvSpPr>
        <p:spPr bwMode="auto">
          <a:xfrm>
            <a:off x="457200" y="5257800"/>
            <a:ext cx="8458200" cy="685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fr-FR" altLang="fr-FR" sz="1400">
                <a:solidFill>
                  <a:srgbClr val="000000"/>
                </a:solidFill>
                <a:latin typeface="Eurostile" pitchFamily="34" charset="0"/>
                <a:ea typeface="ヒラギノ明朝 Pro W3" charset="-128"/>
                <a:sym typeface="Times" pitchFamily="18" charset="0"/>
              </a:rPr>
              <a:t>N’est-ce pas le but des Droits de l’Homme que d’induire une société dans laquelle chaque individu est intégré ?</a:t>
            </a:r>
          </a:p>
          <a:p>
            <a:pPr algn="ctr">
              <a:spcBef>
                <a:spcPct val="50000"/>
              </a:spcBef>
            </a:pPr>
            <a:r>
              <a:rPr lang="fr-FR" altLang="fr-FR" sz="1400" b="1">
                <a:solidFill>
                  <a:srgbClr val="000000"/>
                </a:solidFill>
                <a:latin typeface="Eurostile" pitchFamily="34" charset="0"/>
                <a:ea typeface="ヒラギノ明朝 Pro W3" charset="-128"/>
                <a:sym typeface="Times" pitchFamily="18" charset="0"/>
              </a:rPr>
              <a:t>				                         L’accessibilité nous concerne tous…</a:t>
            </a:r>
          </a:p>
        </p:txBody>
      </p:sp>
      <p:sp>
        <p:nvSpPr>
          <p:cNvPr id="4114" name="Rectangle 18"/>
          <p:cNvSpPr>
            <a:spLocks/>
          </p:cNvSpPr>
          <p:nvPr/>
        </p:nvSpPr>
        <p:spPr bwMode="auto">
          <a:xfrm>
            <a:off x="762000" y="6096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alpha val="59999"/>
                  </a:schemeClr>
                </a:solidFill>
                <a:miter lim="800000"/>
                <a:headEnd/>
                <a:tailEnd/>
              </a14:hiddenLine>
            </a:ext>
          </a:extLst>
        </p:spPr>
        <p:txBody>
          <a:bodyPr lIns="0" tIns="0" rIns="40639" bIns="0"/>
          <a:lstStyle>
            <a:lvl1pPr marL="3968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ts val="1200"/>
              </a:spcBef>
            </a:pPr>
            <a:r>
              <a:rPr lang="en-US" altLang="fr-FR" sz="3000" b="1">
                <a:solidFill>
                  <a:srgbClr val="FF9700"/>
                </a:solidFill>
                <a:effectLst>
                  <a:outerShdw blurRad="38100" dist="38100" dir="2700000" algn="tl">
                    <a:srgbClr val="C0C0C0"/>
                  </a:outerShdw>
                </a:effectLst>
                <a:latin typeface="Times" pitchFamily="18" charset="0"/>
                <a:sym typeface="Times" pitchFamily="18" charset="0"/>
              </a:rPr>
              <a:t>La chaîne de déplacement</a:t>
            </a:r>
          </a:p>
        </p:txBody>
      </p:sp>
      <p:pic>
        <p:nvPicPr>
          <p:cNvPr id="4116" name="Picture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0413" y="3522663"/>
            <a:ext cx="1065212" cy="939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7"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488" y="3522663"/>
            <a:ext cx="1068387" cy="9429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8" name="AutoShape 22"/>
          <p:cNvSpPr>
            <a:spLocks/>
          </p:cNvSpPr>
          <p:nvPr/>
        </p:nvSpPr>
        <p:spPr bwMode="auto">
          <a:xfrm>
            <a:off x="838200" y="3260725"/>
            <a:ext cx="7467600" cy="1692275"/>
          </a:xfrm>
          <a:prstGeom prst="roundRect">
            <a:avLst>
              <a:gd name="adj" fmla="val 16667"/>
            </a:avLst>
          </a:prstGeom>
          <a:noFill/>
          <a:ln w="50800">
            <a:solidFill>
              <a:srgbClr val="E99B2C"/>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119" name="Picture 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638" y="3522663"/>
            <a:ext cx="1250950" cy="939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2763" y="3521075"/>
            <a:ext cx="896937" cy="8826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1" name="AutoShape 25"/>
          <p:cNvSpPr>
            <a:spLocks/>
          </p:cNvSpPr>
          <p:nvPr/>
        </p:nvSpPr>
        <p:spPr bwMode="auto">
          <a:xfrm>
            <a:off x="2232025" y="3921125"/>
            <a:ext cx="498475" cy="298450"/>
          </a:xfrm>
          <a:prstGeom prst="rightArrow">
            <a:avLst>
              <a:gd name="adj1" fmla="val 43056"/>
              <a:gd name="adj2" fmla="val 77711"/>
            </a:avLst>
          </a:prstGeom>
          <a:solidFill>
            <a:srgbClr val="EFB65D"/>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22" name="AutoShape 26"/>
          <p:cNvSpPr>
            <a:spLocks/>
          </p:cNvSpPr>
          <p:nvPr/>
        </p:nvSpPr>
        <p:spPr bwMode="auto">
          <a:xfrm>
            <a:off x="3725863" y="3921125"/>
            <a:ext cx="496887" cy="298450"/>
          </a:xfrm>
          <a:prstGeom prst="rightArrow">
            <a:avLst>
              <a:gd name="adj1" fmla="val 43056"/>
              <a:gd name="adj2" fmla="val 77464"/>
            </a:avLst>
          </a:prstGeom>
          <a:solidFill>
            <a:srgbClr val="EFB65D"/>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23" name="AutoShape 27"/>
          <p:cNvSpPr>
            <a:spLocks/>
          </p:cNvSpPr>
          <p:nvPr/>
        </p:nvSpPr>
        <p:spPr bwMode="auto">
          <a:xfrm>
            <a:off x="5219700" y="3921125"/>
            <a:ext cx="496888" cy="298450"/>
          </a:xfrm>
          <a:prstGeom prst="rightArrow">
            <a:avLst>
              <a:gd name="adj1" fmla="val 43056"/>
              <a:gd name="adj2" fmla="val 77464"/>
            </a:avLst>
          </a:prstGeom>
          <a:solidFill>
            <a:srgbClr val="EFB65D"/>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24" name="AutoShape 28"/>
          <p:cNvSpPr>
            <a:spLocks/>
          </p:cNvSpPr>
          <p:nvPr/>
        </p:nvSpPr>
        <p:spPr bwMode="auto">
          <a:xfrm>
            <a:off x="6613525" y="3921125"/>
            <a:ext cx="496888" cy="298450"/>
          </a:xfrm>
          <a:prstGeom prst="rightArrow">
            <a:avLst>
              <a:gd name="adj1" fmla="val 43056"/>
              <a:gd name="adj2" fmla="val 77464"/>
            </a:avLst>
          </a:prstGeom>
          <a:solidFill>
            <a:srgbClr val="EFB65D"/>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125" name="Group 29"/>
          <p:cNvGrpSpPr>
            <a:grpSpLocks/>
          </p:cNvGrpSpPr>
          <p:nvPr/>
        </p:nvGrpSpPr>
        <p:grpSpPr bwMode="auto">
          <a:xfrm>
            <a:off x="5716588" y="3624263"/>
            <a:ext cx="796925" cy="787400"/>
            <a:chOff x="2256" y="1872"/>
            <a:chExt cx="864" cy="855"/>
          </a:xfrm>
        </p:grpSpPr>
        <p:pic>
          <p:nvPicPr>
            <p:cNvPr id="4126"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l="25000" r="50000"/>
            <a:stretch>
              <a:fillRect/>
            </a:stretch>
          </p:blipFill>
          <p:spPr bwMode="auto">
            <a:xfrm>
              <a:off x="2256" y="1872"/>
              <a:ext cx="432" cy="423"/>
            </a:xfrm>
            <a:prstGeom prst="rect">
              <a:avLst/>
            </a:prstGeom>
            <a:noFill/>
            <a:extLst>
              <a:ext uri="{909E8E84-426E-40DD-AFC4-6F175D3DCCD1}">
                <a14:hiddenFill xmlns:a14="http://schemas.microsoft.com/office/drawing/2010/main">
                  <a:solidFill>
                    <a:srgbClr val="FFFFFF"/>
                  </a:solidFill>
                </a14:hiddenFill>
              </a:ext>
            </a:extLst>
          </p:spPr>
        </p:pic>
        <p:pic>
          <p:nvPicPr>
            <p:cNvPr id="4127" name="Picture 31"/>
            <p:cNvPicPr>
              <a:picLocks noChangeAspect="1" noChangeArrowheads="1"/>
            </p:cNvPicPr>
            <p:nvPr/>
          </p:nvPicPr>
          <p:blipFill>
            <a:blip r:embed="rId6" cstate="print">
              <a:extLst>
                <a:ext uri="{28A0092B-C50C-407E-A947-70E740481C1C}">
                  <a14:useLocalDpi xmlns:a14="http://schemas.microsoft.com/office/drawing/2010/main" val="0"/>
                </a:ext>
              </a:extLst>
            </a:blip>
            <a:srcRect r="75000"/>
            <a:stretch>
              <a:fillRect/>
            </a:stretch>
          </p:blipFill>
          <p:spPr bwMode="auto">
            <a:xfrm>
              <a:off x="2256" y="2304"/>
              <a:ext cx="432" cy="423"/>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l="75000"/>
            <a:stretch>
              <a:fillRect/>
            </a:stretch>
          </p:blipFill>
          <p:spPr bwMode="auto">
            <a:xfrm>
              <a:off x="2688" y="2304"/>
              <a:ext cx="432" cy="423"/>
            </a:xfrm>
            <a:prstGeom prst="rect">
              <a:avLst/>
            </a:prstGeom>
            <a:noFill/>
            <a:extLst>
              <a:ext uri="{909E8E84-426E-40DD-AFC4-6F175D3DCCD1}">
                <a14:hiddenFill xmlns:a14="http://schemas.microsoft.com/office/drawing/2010/main">
                  <a:solidFill>
                    <a:srgbClr val="FFFFFF"/>
                  </a:solidFill>
                </a14:hiddenFill>
              </a:ext>
            </a:extLst>
          </p:spPr>
        </p:pic>
        <p:pic>
          <p:nvPicPr>
            <p:cNvPr id="4129" name="Picture 33"/>
            <p:cNvPicPr>
              <a:picLocks noChangeAspect="1" noChangeArrowheads="1"/>
            </p:cNvPicPr>
            <p:nvPr/>
          </p:nvPicPr>
          <p:blipFill>
            <a:blip r:embed="rId6" cstate="print">
              <a:extLst>
                <a:ext uri="{28A0092B-C50C-407E-A947-70E740481C1C}">
                  <a14:useLocalDpi xmlns:a14="http://schemas.microsoft.com/office/drawing/2010/main" val="0"/>
                </a:ext>
              </a:extLst>
            </a:blip>
            <a:srcRect l="50000" r="25000"/>
            <a:stretch>
              <a:fillRect/>
            </a:stretch>
          </p:blipFill>
          <p:spPr bwMode="auto">
            <a:xfrm>
              <a:off x="2688" y="1872"/>
              <a:ext cx="432" cy="423"/>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3">
            <a:extLst>
              <a:ext uri="{FF2B5EF4-FFF2-40B4-BE49-F238E27FC236}">
                <a16:creationId xmlns:a16="http://schemas.microsoft.com/office/drawing/2014/main" id="{A2884A1D-2A42-D56B-D203-587BF22685FD}"/>
              </a:ext>
            </a:extLst>
          </p:cNvPr>
          <p:cNvSpPr>
            <a:spLocks noChangeArrowheads="1"/>
          </p:cNvSpPr>
          <p:nvPr/>
        </p:nvSpPr>
        <p:spPr bwMode="auto">
          <a:xfrm>
            <a:off x="-205120" y="-13712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8" name="Groupe 27">
            <a:extLst>
              <a:ext uri="{FF2B5EF4-FFF2-40B4-BE49-F238E27FC236}">
                <a16:creationId xmlns:a16="http://schemas.microsoft.com/office/drawing/2014/main" id="{3FDB7EBB-E912-8625-04B4-9C35FF1901E4}"/>
              </a:ext>
            </a:extLst>
          </p:cNvPr>
          <p:cNvGrpSpPr/>
          <p:nvPr/>
        </p:nvGrpSpPr>
        <p:grpSpPr>
          <a:xfrm>
            <a:off x="1191543" y="6347648"/>
            <a:ext cx="7268889" cy="609745"/>
            <a:chOff x="1191543" y="6347648"/>
            <a:chExt cx="7268889" cy="609745"/>
          </a:xfrm>
        </p:grpSpPr>
        <p:grpSp>
          <p:nvGrpSpPr>
            <p:cNvPr id="29" name="Group 12">
              <a:extLst>
                <a:ext uri="{FF2B5EF4-FFF2-40B4-BE49-F238E27FC236}">
                  <a16:creationId xmlns:a16="http://schemas.microsoft.com/office/drawing/2014/main" id="{834BBF6D-7953-6364-BBB2-2C74CF298217}"/>
                </a:ext>
              </a:extLst>
            </p:cNvPr>
            <p:cNvGrpSpPr>
              <a:grpSpLocks/>
            </p:cNvGrpSpPr>
            <p:nvPr/>
          </p:nvGrpSpPr>
          <p:grpSpPr bwMode="auto">
            <a:xfrm>
              <a:off x="6444208" y="6422851"/>
              <a:ext cx="2016224" cy="462533"/>
              <a:chOff x="2448" y="3504"/>
              <a:chExt cx="3552" cy="720"/>
            </a:xfrm>
          </p:grpSpPr>
          <p:sp>
            <p:nvSpPr>
              <p:cNvPr id="33" name="AutoShape 13">
                <a:extLst>
                  <a:ext uri="{FF2B5EF4-FFF2-40B4-BE49-F238E27FC236}">
                    <a16:creationId xmlns:a16="http://schemas.microsoft.com/office/drawing/2014/main" id="{4800BE9E-9CCB-1436-B28F-AB1FF62671DE}"/>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4" name="Picture 14">
                <a:extLst>
                  <a:ext uri="{FF2B5EF4-FFF2-40B4-BE49-F238E27FC236}">
                    <a16:creationId xmlns:a16="http://schemas.microsoft.com/office/drawing/2014/main" id="{BDBECA2E-BABF-FF81-2A4F-02456969FB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bmason\Documents\_ADT34\2022\HERAULT-TOURISME-LOGO-FR.jpg">
              <a:extLst>
                <a:ext uri="{FF2B5EF4-FFF2-40B4-BE49-F238E27FC236}">
                  <a16:creationId xmlns:a16="http://schemas.microsoft.com/office/drawing/2014/main" id="{68E7A21C-92E5-1D6E-14AC-A6455E3C54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6393997F-7A7F-8FEF-1054-38F994FA726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a:extLst>
                <a:ext uri="{FF2B5EF4-FFF2-40B4-BE49-F238E27FC236}">
                  <a16:creationId xmlns:a16="http://schemas.microsoft.com/office/drawing/2014/main" id="{B4DC4571-4C0B-26D0-9AF8-059D67AD0A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277125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23" name="Rectangle 3"/>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46" name="Rectangle 26"/>
          <p:cNvSpPr>
            <a:spLocks/>
          </p:cNvSpPr>
          <p:nvPr/>
        </p:nvSpPr>
        <p:spPr bwMode="auto">
          <a:xfrm>
            <a:off x="381000" y="676780"/>
            <a:ext cx="8458200" cy="36871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buFont typeface="Wingdings" pitchFamily="2" charset="2"/>
              <a:buNone/>
            </a:pPr>
            <a:r>
              <a:rPr lang="en-GB" altLang="fr-FR" sz="1400" dirty="0">
                <a:latin typeface="Arial" panose="020B0604020202020204" pitchFamily="34" charset="0"/>
                <a:cs typeface="Arial" panose="020B0604020202020204" pitchFamily="34" charset="0"/>
              </a:rPr>
              <a:t>C’est un </a:t>
            </a:r>
            <a:r>
              <a:rPr lang="en-GB" altLang="fr-FR" sz="1400" b="1" dirty="0">
                <a:latin typeface="Arial" panose="020B0604020202020204" pitchFamily="34" charset="0"/>
                <a:cs typeface="Arial" panose="020B0604020202020204" pitchFamily="34" charset="0"/>
              </a:rPr>
              <a:t>outil méthodologique</a:t>
            </a:r>
            <a:r>
              <a:rPr lang="en-GB" altLang="fr-FR" sz="1400" dirty="0">
                <a:latin typeface="Arial" panose="020B0604020202020204" pitchFamily="34" charset="0"/>
                <a:cs typeface="Arial" panose="020B0604020202020204" pitchFamily="34" charset="0"/>
              </a:rPr>
              <a:t> destiné à coordonner les actions visant la mise en accessibilité de notre littoral héraultais. Cela signifie : </a:t>
            </a:r>
          </a:p>
          <a:p>
            <a:pPr eaLnBrk="0" hangingPunct="0">
              <a:buFont typeface="Wingdings" pitchFamily="2" charset="2"/>
              <a:buNone/>
            </a:pPr>
            <a:br>
              <a:rPr lang="en-GB" altLang="fr-FR" sz="1400" dirty="0">
                <a:latin typeface="Arial" panose="020B0604020202020204" pitchFamily="34" charset="0"/>
                <a:cs typeface="Arial" panose="020B0604020202020204" pitchFamily="34" charset="0"/>
              </a:rPr>
            </a:br>
            <a:r>
              <a:rPr lang="fr-FR" altLang="fr-FR" sz="1400" b="1" u="sng" kern="1000" dirty="0">
                <a:solidFill>
                  <a:srgbClr val="000000"/>
                </a:solidFill>
                <a:latin typeface="Arial" panose="020B0604020202020204" pitchFamily="34" charset="0"/>
                <a:ea typeface="Franklin Gothic Book"/>
                <a:cs typeface="Arial" panose="020B0604020202020204" pitchFamily="34" charset="0"/>
              </a:rPr>
              <a:t>Niveau 1 / Accès plage</a:t>
            </a:r>
            <a:r>
              <a:rPr lang="fr-FR" altLang="fr-FR" b="1" kern="1000" dirty="0">
                <a:solidFill>
                  <a:srgbClr val="000000"/>
                </a:solidFill>
                <a:latin typeface="Arial" panose="020B0604020202020204" pitchFamily="34" charset="0"/>
                <a:ea typeface="Franklin Gothic Book"/>
                <a:cs typeface="Arial" panose="020B0604020202020204" pitchFamily="34" charset="0"/>
              </a:rPr>
              <a:t> </a:t>
            </a:r>
            <a:r>
              <a:rPr lang="fr-FR" altLang="fr-FR" sz="1400" dirty="0">
                <a:latin typeface="Arial" panose="020B0604020202020204" pitchFamily="34" charset="0"/>
                <a:cs typeface="Arial" panose="020B0604020202020204" pitchFamily="34" charset="0"/>
              </a:rPr>
              <a:t>: S’orienter, Stationner et cheminer jusqu’à la plage</a:t>
            </a:r>
          </a:p>
          <a:p>
            <a:pPr eaLnBrk="0" hangingPunct="0">
              <a:buFont typeface="Wingdings" pitchFamily="2" charset="2"/>
              <a:buNone/>
            </a:pPr>
            <a:endParaRPr lang="fr-FR" altLang="fr-FR" sz="1400" dirty="0">
              <a:latin typeface="Arial" panose="020B0604020202020204" pitchFamily="34" charset="0"/>
              <a:cs typeface="Arial" panose="020B0604020202020204" pitchFamily="34" charset="0"/>
            </a:endParaRPr>
          </a:p>
          <a:p>
            <a:pPr eaLnBrk="0" hangingPunct="0">
              <a:buFont typeface="Wingdings" pitchFamily="2" charset="2"/>
              <a:buNone/>
            </a:pPr>
            <a:r>
              <a:rPr lang="fr-FR" altLang="fr-FR" sz="1400" b="1" u="sng" kern="1000" dirty="0">
                <a:solidFill>
                  <a:srgbClr val="FF0000"/>
                </a:solidFill>
                <a:latin typeface="Arial" panose="020B0604020202020204" pitchFamily="34" charset="0"/>
                <a:ea typeface="Franklin Gothic Book"/>
                <a:cs typeface="Arial" panose="020B0604020202020204" pitchFamily="34" charset="0"/>
              </a:rPr>
              <a:t>Niveau 2 / Accès à la mer </a:t>
            </a:r>
            <a:r>
              <a:rPr lang="fr-FR" altLang="fr-FR" sz="1400" b="1" kern="1000" dirty="0">
                <a:solidFill>
                  <a:srgbClr val="FF0000"/>
                </a:solidFill>
                <a:latin typeface="Arial" panose="020B0604020202020204" pitchFamily="34" charset="0"/>
                <a:ea typeface="Franklin Gothic Book"/>
                <a:cs typeface="Arial" panose="020B0604020202020204" pitchFamily="34" charset="0"/>
              </a:rPr>
              <a:t>:  </a:t>
            </a:r>
            <a:r>
              <a:rPr lang="fr-FR" altLang="fr-FR" sz="1400" dirty="0">
                <a:latin typeface="Arial" panose="020B0604020202020204" pitchFamily="34" charset="0"/>
                <a:cs typeface="Arial" panose="020B0604020202020204" pitchFamily="34" charset="0"/>
              </a:rPr>
              <a:t>Arriver en transport en commun, s’orienter, se repérer, accès au poste de secours, accès à l’eau avec système de mise à l’eau </a:t>
            </a:r>
          </a:p>
          <a:p>
            <a:pPr eaLnBrk="0" hangingPunct="0">
              <a:buFont typeface="Wingdings" pitchFamily="2" charset="2"/>
              <a:buNone/>
            </a:pPr>
            <a:endParaRPr lang="fr-FR" altLang="fr-FR" sz="1400" dirty="0">
              <a:latin typeface="Arial" panose="020B0604020202020204" pitchFamily="34" charset="0"/>
              <a:cs typeface="Arial" panose="020B0604020202020204" pitchFamily="34" charset="0"/>
            </a:endParaRPr>
          </a:p>
          <a:p>
            <a:pPr eaLnBrk="0" hangingPunct="0">
              <a:buFont typeface="Wingdings" pitchFamily="2" charset="2"/>
              <a:buNone/>
            </a:pPr>
            <a:r>
              <a:rPr lang="fr-FR" altLang="fr-FR" sz="1400" b="1" u="sng" kern="1000" dirty="0">
                <a:solidFill>
                  <a:srgbClr val="FFCC00"/>
                </a:solidFill>
                <a:latin typeface="Arial"/>
                <a:ea typeface="Franklin Gothic Book"/>
                <a:cs typeface="Times New Roman"/>
              </a:rPr>
              <a:t>Niveau 3 / Accueil et surveillance </a:t>
            </a:r>
            <a:r>
              <a:rPr lang="fr-FR" altLang="fr-FR" sz="1400" dirty="0">
                <a:latin typeface="Arial" panose="020B0604020202020204" pitchFamily="34" charset="0"/>
                <a:cs typeface="Arial" panose="020B0604020202020204" pitchFamily="34" charset="0"/>
              </a:rPr>
              <a:t>: Zone d’accueil, sanitaires, douches, zone ombragée poste de secours</a:t>
            </a:r>
          </a:p>
          <a:p>
            <a:pPr eaLnBrk="0" hangingPunct="0">
              <a:buFont typeface="Wingdings" pitchFamily="2" charset="2"/>
              <a:buNone/>
            </a:pPr>
            <a:endParaRPr lang="fr-FR" altLang="fr-FR" sz="1400" dirty="0">
              <a:latin typeface="Arial" panose="020B0604020202020204" pitchFamily="34" charset="0"/>
              <a:cs typeface="Arial" panose="020B0604020202020204" pitchFamily="34" charset="0"/>
            </a:endParaRPr>
          </a:p>
          <a:p>
            <a:pPr eaLnBrk="0" hangingPunct="0">
              <a:buFont typeface="Wingdings" pitchFamily="2" charset="2"/>
              <a:buNone/>
            </a:pPr>
            <a:r>
              <a:rPr lang="fr-FR" altLang="fr-FR" sz="1400" b="1" u="sng" kern="1000" dirty="0">
                <a:solidFill>
                  <a:srgbClr val="99CC00"/>
                </a:solidFill>
                <a:latin typeface="Arial"/>
                <a:ea typeface="Franklin Gothic Book"/>
                <a:cs typeface="Times New Roman"/>
              </a:rPr>
              <a:t>Niveau 4 / Les prestations</a:t>
            </a:r>
            <a:r>
              <a:rPr lang="fr-FR" altLang="fr-FR" sz="1400" b="1" kern="1000" dirty="0">
                <a:solidFill>
                  <a:srgbClr val="99CC00"/>
                </a:solidFill>
                <a:latin typeface="Arial"/>
                <a:ea typeface="Franklin Gothic Book"/>
                <a:cs typeface="Times New Roman"/>
              </a:rPr>
              <a:t> </a:t>
            </a:r>
            <a:r>
              <a:rPr lang="fr-FR" altLang="fr-FR" sz="1400" dirty="0">
                <a:latin typeface="Arial" panose="020B0604020202020204" pitchFamily="34" charset="0"/>
                <a:cs typeface="Arial" panose="020B0604020202020204" pitchFamily="34" charset="0"/>
              </a:rPr>
              <a:t>: accueil du personnel, formation au transport, personnel , système audioplage, zone ombragée</a:t>
            </a:r>
          </a:p>
          <a:p>
            <a:pPr eaLnBrk="0" hangingPunct="0">
              <a:spcBef>
                <a:spcPct val="20000"/>
              </a:spcBef>
            </a:pPr>
            <a:endParaRPr lang="fr-FR" altLang="fr-FR" sz="1400" dirty="0">
              <a:latin typeface="Arial" panose="020B0604020202020204" pitchFamily="34" charset="0"/>
              <a:cs typeface="Arial" panose="020B0604020202020204" pitchFamily="34" charset="0"/>
            </a:endParaRPr>
          </a:p>
          <a:p>
            <a:pPr eaLnBrk="0" hangingPunct="0">
              <a:spcBef>
                <a:spcPct val="20000"/>
              </a:spcBef>
            </a:pPr>
            <a:r>
              <a:rPr lang="fr-FR" altLang="fr-FR" sz="1400" dirty="0">
                <a:latin typeface="Arial" panose="020B0604020202020204" pitchFamily="34" charset="0"/>
                <a:cs typeface="Arial" panose="020B0604020202020204" pitchFamily="34" charset="0"/>
              </a:rPr>
              <a:t>En effet, chacun doit pouvoir être accueilli, logé, bénéficier des services disponibles et être en mesure de profiter de la mer avec un maximum d’autonomie.</a:t>
            </a:r>
          </a:p>
        </p:txBody>
      </p:sp>
      <p:pic>
        <p:nvPicPr>
          <p:cNvPr id="5150" name="Picture 3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3438" y="4811713"/>
            <a:ext cx="1095375" cy="9683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1" name="Picture 31"/>
          <p:cNvPicPr>
            <a:picLocks noChangeAspect="1"/>
          </p:cNvPicPr>
          <p:nvPr/>
        </p:nvPicPr>
        <p:blipFill>
          <a:blip r:embed="rId3" cstate="print">
            <a:lum bright="78000"/>
            <a:extLst>
              <a:ext uri="{28A0092B-C50C-407E-A947-70E740481C1C}">
                <a14:useLocalDpi xmlns:a14="http://schemas.microsoft.com/office/drawing/2010/main" val="0"/>
              </a:ext>
            </a:extLst>
          </a:blip>
          <a:srcRect/>
          <a:stretch>
            <a:fillRect/>
          </a:stretch>
        </p:blipFill>
        <p:spPr bwMode="auto">
          <a:xfrm>
            <a:off x="2533650" y="4754563"/>
            <a:ext cx="1100138" cy="9715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52" name="AutoShape 32"/>
          <p:cNvSpPr>
            <a:spLocks/>
          </p:cNvSpPr>
          <p:nvPr/>
        </p:nvSpPr>
        <p:spPr bwMode="auto">
          <a:xfrm>
            <a:off x="685800" y="4492649"/>
            <a:ext cx="7696200" cy="1744663"/>
          </a:xfrm>
          <a:prstGeom prst="roundRect">
            <a:avLst>
              <a:gd name="adj" fmla="val 16667"/>
            </a:avLst>
          </a:prstGeom>
          <a:noFill/>
          <a:ln w="38100">
            <a:solidFill>
              <a:srgbClr val="E99B2C"/>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153" name="Picture 33"/>
          <p:cNvPicPr>
            <a:picLocks noChangeAspect="1"/>
          </p:cNvPicPr>
          <p:nvPr/>
        </p:nvPicPr>
        <p:blipFill>
          <a:blip r:embed="rId4" cstate="print">
            <a:lum bright="78000"/>
            <a:extLst>
              <a:ext uri="{28A0092B-C50C-407E-A947-70E740481C1C}">
                <a14:useLocalDpi xmlns:a14="http://schemas.microsoft.com/office/drawing/2010/main" val="0"/>
              </a:ext>
            </a:extLst>
          </a:blip>
          <a:srcRect/>
          <a:stretch>
            <a:fillRect/>
          </a:stretch>
        </p:blipFill>
        <p:spPr bwMode="auto">
          <a:xfrm>
            <a:off x="890588" y="4754563"/>
            <a:ext cx="1289050" cy="9683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4" name="Picture 3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76725" y="4751388"/>
            <a:ext cx="923925" cy="9112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55" name="AutoShape 35"/>
          <p:cNvSpPr>
            <a:spLocks/>
          </p:cNvSpPr>
          <p:nvPr/>
        </p:nvSpPr>
        <p:spPr bwMode="auto">
          <a:xfrm>
            <a:off x="2122488" y="5164138"/>
            <a:ext cx="512762" cy="307975"/>
          </a:xfrm>
          <a:prstGeom prst="rightArrow">
            <a:avLst>
              <a:gd name="adj1" fmla="val 43056"/>
              <a:gd name="adj2" fmla="val 77466"/>
            </a:avLst>
          </a:prstGeom>
          <a:solidFill>
            <a:srgbClr val="DE9E30">
              <a:alpha val="41000"/>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56" name="AutoShape 36"/>
          <p:cNvSpPr>
            <a:spLocks/>
          </p:cNvSpPr>
          <p:nvPr/>
        </p:nvSpPr>
        <p:spPr bwMode="auto">
          <a:xfrm>
            <a:off x="3662363" y="5164138"/>
            <a:ext cx="512762" cy="307975"/>
          </a:xfrm>
          <a:prstGeom prst="rightArrow">
            <a:avLst>
              <a:gd name="adj1" fmla="val 43056"/>
              <a:gd name="adj2" fmla="val 77466"/>
            </a:avLst>
          </a:prstGeom>
          <a:solidFill>
            <a:srgbClr val="DE9E30">
              <a:alpha val="41000"/>
            </a:srgbClr>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57" name="AutoShape 37"/>
          <p:cNvSpPr>
            <a:spLocks/>
          </p:cNvSpPr>
          <p:nvPr/>
        </p:nvSpPr>
        <p:spPr bwMode="auto">
          <a:xfrm>
            <a:off x="5126038" y="5164138"/>
            <a:ext cx="512762" cy="307975"/>
          </a:xfrm>
          <a:prstGeom prst="rightArrow">
            <a:avLst>
              <a:gd name="adj1" fmla="val 43056"/>
              <a:gd name="adj2" fmla="val 77466"/>
            </a:avLst>
          </a:prstGeom>
          <a:solidFill>
            <a:srgbClr val="DE9E3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58" name="AutoShape 38"/>
          <p:cNvSpPr>
            <a:spLocks/>
          </p:cNvSpPr>
          <p:nvPr/>
        </p:nvSpPr>
        <p:spPr bwMode="auto">
          <a:xfrm>
            <a:off x="6715125" y="5164138"/>
            <a:ext cx="512763" cy="307975"/>
          </a:xfrm>
          <a:prstGeom prst="rightArrow">
            <a:avLst>
              <a:gd name="adj1" fmla="val 43056"/>
              <a:gd name="adj2" fmla="val 77466"/>
            </a:avLst>
          </a:prstGeom>
          <a:solidFill>
            <a:srgbClr val="DE9E3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159" name="Group 39"/>
          <p:cNvGrpSpPr>
            <a:grpSpLocks/>
          </p:cNvGrpSpPr>
          <p:nvPr/>
        </p:nvGrpSpPr>
        <p:grpSpPr bwMode="auto">
          <a:xfrm>
            <a:off x="5791200" y="4859338"/>
            <a:ext cx="820738" cy="811212"/>
            <a:chOff x="2256" y="1872"/>
            <a:chExt cx="864" cy="855"/>
          </a:xfrm>
        </p:grpSpPr>
        <p:pic>
          <p:nvPicPr>
            <p:cNvPr id="5160"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l="25000" r="50000"/>
            <a:stretch>
              <a:fillRect/>
            </a:stretch>
          </p:blipFill>
          <p:spPr bwMode="auto">
            <a:xfrm>
              <a:off x="2256" y="1872"/>
              <a:ext cx="432" cy="423"/>
            </a:xfrm>
            <a:prstGeom prst="rect">
              <a:avLst/>
            </a:prstGeom>
            <a:noFill/>
            <a:extLst>
              <a:ext uri="{909E8E84-426E-40DD-AFC4-6F175D3DCCD1}">
                <a14:hiddenFill xmlns:a14="http://schemas.microsoft.com/office/drawing/2010/main">
                  <a:solidFill>
                    <a:srgbClr val="FFFFFF"/>
                  </a:solidFill>
                </a14:hiddenFill>
              </a:ext>
            </a:extLst>
          </p:spPr>
        </p:pic>
        <p:pic>
          <p:nvPicPr>
            <p:cNvPr id="5161" name="Picture 41"/>
            <p:cNvPicPr>
              <a:picLocks noChangeAspect="1" noChangeArrowheads="1"/>
            </p:cNvPicPr>
            <p:nvPr/>
          </p:nvPicPr>
          <p:blipFill>
            <a:blip r:embed="rId7" cstate="print">
              <a:extLst>
                <a:ext uri="{28A0092B-C50C-407E-A947-70E740481C1C}">
                  <a14:useLocalDpi xmlns:a14="http://schemas.microsoft.com/office/drawing/2010/main" val="0"/>
                </a:ext>
              </a:extLst>
            </a:blip>
            <a:srcRect r="75000"/>
            <a:stretch>
              <a:fillRect/>
            </a:stretch>
          </p:blipFill>
          <p:spPr bwMode="auto">
            <a:xfrm>
              <a:off x="2256" y="2304"/>
              <a:ext cx="432" cy="423"/>
            </a:xfrm>
            <a:prstGeom prst="rect">
              <a:avLst/>
            </a:prstGeom>
            <a:noFill/>
            <a:extLst>
              <a:ext uri="{909E8E84-426E-40DD-AFC4-6F175D3DCCD1}">
                <a14:hiddenFill xmlns:a14="http://schemas.microsoft.com/office/drawing/2010/main">
                  <a:solidFill>
                    <a:srgbClr val="FFFFFF"/>
                  </a:solidFill>
                </a14:hiddenFill>
              </a:ext>
            </a:extLst>
          </p:spPr>
        </p:pic>
        <p:pic>
          <p:nvPicPr>
            <p:cNvPr id="5162" name="Picture 42"/>
            <p:cNvPicPr>
              <a:picLocks noChangeAspect="1" noChangeArrowheads="1"/>
            </p:cNvPicPr>
            <p:nvPr/>
          </p:nvPicPr>
          <p:blipFill>
            <a:blip r:embed="rId7" cstate="print">
              <a:extLst>
                <a:ext uri="{28A0092B-C50C-407E-A947-70E740481C1C}">
                  <a14:useLocalDpi xmlns:a14="http://schemas.microsoft.com/office/drawing/2010/main" val="0"/>
                </a:ext>
              </a:extLst>
            </a:blip>
            <a:srcRect l="75000"/>
            <a:stretch>
              <a:fillRect/>
            </a:stretch>
          </p:blipFill>
          <p:spPr bwMode="auto">
            <a:xfrm>
              <a:off x="2688" y="2304"/>
              <a:ext cx="432" cy="423"/>
            </a:xfrm>
            <a:prstGeom prst="rect">
              <a:avLst/>
            </a:prstGeom>
            <a:noFill/>
            <a:extLst>
              <a:ext uri="{909E8E84-426E-40DD-AFC4-6F175D3DCCD1}">
                <a14:hiddenFill xmlns:a14="http://schemas.microsoft.com/office/drawing/2010/main">
                  <a:solidFill>
                    <a:srgbClr val="FFFFFF"/>
                  </a:solidFill>
                </a14:hiddenFill>
              </a:ext>
            </a:extLst>
          </p:spPr>
        </p:pic>
        <p:pic>
          <p:nvPicPr>
            <p:cNvPr id="5163" name="Picture 43"/>
            <p:cNvPicPr>
              <a:picLocks noChangeAspect="1" noChangeArrowheads="1"/>
            </p:cNvPicPr>
            <p:nvPr/>
          </p:nvPicPr>
          <p:blipFill>
            <a:blip r:embed="rId8" cstate="print">
              <a:extLst>
                <a:ext uri="{28A0092B-C50C-407E-A947-70E740481C1C}">
                  <a14:useLocalDpi xmlns:a14="http://schemas.microsoft.com/office/drawing/2010/main" val="0"/>
                </a:ext>
              </a:extLst>
            </a:blip>
            <a:srcRect l="50000" r="25000"/>
            <a:stretch>
              <a:fillRect/>
            </a:stretch>
          </p:blipFill>
          <p:spPr bwMode="auto">
            <a:xfrm>
              <a:off x="2688" y="1872"/>
              <a:ext cx="432" cy="4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e 22">
            <a:extLst>
              <a:ext uri="{FF2B5EF4-FFF2-40B4-BE49-F238E27FC236}">
                <a16:creationId xmlns:a16="http://schemas.microsoft.com/office/drawing/2014/main" id="{3FF0DC51-3DFF-D0BD-944D-44324C5B0DD0}"/>
              </a:ext>
            </a:extLst>
          </p:cNvPr>
          <p:cNvGrpSpPr/>
          <p:nvPr/>
        </p:nvGrpSpPr>
        <p:grpSpPr>
          <a:xfrm>
            <a:off x="1191543" y="6347648"/>
            <a:ext cx="7268889" cy="609745"/>
            <a:chOff x="1191543" y="6347648"/>
            <a:chExt cx="7268889" cy="609745"/>
          </a:xfrm>
        </p:grpSpPr>
        <p:grpSp>
          <p:nvGrpSpPr>
            <p:cNvPr id="24" name="Group 12">
              <a:extLst>
                <a:ext uri="{FF2B5EF4-FFF2-40B4-BE49-F238E27FC236}">
                  <a16:creationId xmlns:a16="http://schemas.microsoft.com/office/drawing/2014/main" id="{A4760CC2-6DDC-DF73-80B0-E31782A60354}"/>
                </a:ext>
              </a:extLst>
            </p:cNvPr>
            <p:cNvGrpSpPr>
              <a:grpSpLocks/>
            </p:cNvGrpSpPr>
            <p:nvPr/>
          </p:nvGrpSpPr>
          <p:grpSpPr bwMode="auto">
            <a:xfrm>
              <a:off x="6444208" y="6422851"/>
              <a:ext cx="2016224" cy="462533"/>
              <a:chOff x="2448" y="3504"/>
              <a:chExt cx="3552" cy="720"/>
            </a:xfrm>
          </p:grpSpPr>
          <p:sp>
            <p:nvSpPr>
              <p:cNvPr id="28" name="AutoShape 13">
                <a:extLst>
                  <a:ext uri="{FF2B5EF4-FFF2-40B4-BE49-F238E27FC236}">
                    <a16:creationId xmlns:a16="http://schemas.microsoft.com/office/drawing/2014/main" id="{9155F860-60DC-BCC8-1AEF-79A47E3AE886}"/>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9" name="Picture 14">
                <a:extLst>
                  <a:ext uri="{FF2B5EF4-FFF2-40B4-BE49-F238E27FC236}">
                    <a16:creationId xmlns:a16="http://schemas.microsoft.com/office/drawing/2014/main" id="{16D7CB9F-CADF-5B07-7C52-7D34C11442A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 descr="C:\Users\bmason\Documents\_ADT34\2022\HERAULT-TOURISME-LOGO-FR.jpg">
              <a:extLst>
                <a:ext uri="{FF2B5EF4-FFF2-40B4-BE49-F238E27FC236}">
                  <a16:creationId xmlns:a16="http://schemas.microsoft.com/office/drawing/2014/main" id="{8018FA1A-CD29-56C7-1123-327236A1DF5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94DFAA2A-5F2A-4AD1-5D3B-87D40B5A020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460ED3D8-7C3A-B57C-DD23-791264B4D5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275406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47" name="Rectangle 3"/>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6172"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r="50693"/>
          <a:stretch>
            <a:fillRect/>
          </a:stretch>
        </p:blipFill>
        <p:spPr bwMode="auto">
          <a:xfrm>
            <a:off x="457200" y="1066800"/>
            <a:ext cx="3783013" cy="4857750"/>
          </a:xfrm>
          <a:prstGeom prst="rect">
            <a:avLst/>
          </a:prstGeom>
          <a:noFill/>
          <a:extLst>
            <a:ext uri="{909E8E84-426E-40DD-AFC4-6F175D3DCCD1}">
              <a14:hiddenFill xmlns:a14="http://schemas.microsoft.com/office/drawing/2010/main">
                <a:solidFill>
                  <a:srgbClr val="FFFFFF"/>
                </a:solidFill>
              </a14:hiddenFill>
            </a:ext>
          </a:extLst>
        </p:spPr>
      </p:pic>
      <p:sp>
        <p:nvSpPr>
          <p:cNvPr id="6175" name="AutoShape 31"/>
          <p:cNvSpPr>
            <a:spLocks/>
          </p:cNvSpPr>
          <p:nvPr/>
        </p:nvSpPr>
        <p:spPr bwMode="auto">
          <a:xfrm>
            <a:off x="4016375" y="1676400"/>
            <a:ext cx="4876800" cy="2514600"/>
          </a:xfrm>
          <a:prstGeom prst="roundRect">
            <a:avLst>
              <a:gd name="adj" fmla="val 16667"/>
            </a:avLst>
          </a:prstGeom>
          <a:solidFill>
            <a:schemeClr val="bg1">
              <a:alpha val="61000"/>
            </a:schemeClr>
          </a:solidFill>
          <a:ln w="12700">
            <a:solidFill>
              <a:srgbClr val="F09B1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76" name="Text Box 32"/>
          <p:cNvSpPr txBox="1">
            <a:spLocks/>
          </p:cNvSpPr>
          <p:nvPr/>
        </p:nvSpPr>
        <p:spPr bwMode="auto">
          <a:xfrm>
            <a:off x="4572000" y="1752600"/>
            <a:ext cx="1414463"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400" b="1">
                <a:solidFill>
                  <a:srgbClr val="000000"/>
                </a:solidFill>
                <a:effectLst>
                  <a:outerShdw blurRad="38100" dist="38100" dir="2700000" algn="tl">
                    <a:srgbClr val="C0C0C0"/>
                  </a:outerShdw>
                </a:effectLst>
                <a:latin typeface="Arial" charset="0"/>
                <a:ea typeface="ヒラギノ明朝 Pro W3" charset="-128"/>
                <a:sym typeface="Times" pitchFamily="18" charset="0"/>
              </a:rPr>
              <a:t>Stationnement</a:t>
            </a:r>
          </a:p>
        </p:txBody>
      </p:sp>
      <p:sp>
        <p:nvSpPr>
          <p:cNvPr id="6177" name="Text Box 33"/>
          <p:cNvSpPr txBox="1">
            <a:spLocks/>
          </p:cNvSpPr>
          <p:nvPr/>
        </p:nvSpPr>
        <p:spPr bwMode="auto">
          <a:xfrm>
            <a:off x="7251700" y="1752600"/>
            <a:ext cx="1236663"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1400" b="1">
                <a:solidFill>
                  <a:srgbClr val="000000"/>
                </a:solidFill>
                <a:effectLst>
                  <a:outerShdw blurRad="38100" dist="38100" dir="2700000" algn="tl">
                    <a:srgbClr val="C0C0C0"/>
                  </a:outerShdw>
                </a:effectLst>
                <a:latin typeface="Arial" charset="0"/>
                <a:ea typeface="ヒラギノ明朝 Pro W3" charset="-128"/>
                <a:sym typeface="Times" pitchFamily="18" charset="0"/>
              </a:rPr>
              <a:t>Signalétique</a:t>
            </a:r>
          </a:p>
        </p:txBody>
      </p:sp>
      <p:pic>
        <p:nvPicPr>
          <p:cNvPr id="6178" name="Picture 3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1975" y="1765300"/>
            <a:ext cx="306388" cy="279400"/>
          </a:xfrm>
          <a:prstGeom prst="rect">
            <a:avLst/>
          </a:prstGeom>
          <a:noFill/>
          <a:extLst>
            <a:ext uri="{909E8E84-426E-40DD-AFC4-6F175D3DCCD1}">
              <a14:hiddenFill xmlns:a14="http://schemas.microsoft.com/office/drawing/2010/main">
                <a:solidFill>
                  <a:srgbClr val="FFFFFF"/>
                </a:solidFill>
              </a14:hiddenFill>
            </a:ext>
          </a:extLst>
        </p:spPr>
      </p:pic>
      <p:pic>
        <p:nvPicPr>
          <p:cNvPr id="6179" name="Picture 35">
            <a:hlinkHover r:id="" action="ppaction://noaction" highlightClick="1"/>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4975" y="1765300"/>
            <a:ext cx="280988" cy="279400"/>
          </a:xfrm>
          <a:prstGeom prst="rect">
            <a:avLst/>
          </a:prstGeom>
          <a:noFill/>
          <a:extLst>
            <a:ext uri="{909E8E84-426E-40DD-AFC4-6F175D3DCCD1}">
              <a14:hiddenFill xmlns:a14="http://schemas.microsoft.com/office/drawing/2010/main">
                <a:solidFill>
                  <a:srgbClr val="FFFFFF"/>
                </a:solidFill>
              </a14:hiddenFill>
            </a:ext>
          </a:extLst>
        </p:spPr>
      </p:pic>
      <p:pic>
        <p:nvPicPr>
          <p:cNvPr id="6180"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0575" y="2286000"/>
            <a:ext cx="1317625" cy="1636713"/>
          </a:xfrm>
          <a:prstGeom prst="rect">
            <a:avLst/>
          </a:prstGeom>
          <a:noFill/>
          <a:extLst>
            <a:ext uri="{909E8E84-426E-40DD-AFC4-6F175D3DCCD1}">
              <a14:hiddenFill xmlns:a14="http://schemas.microsoft.com/office/drawing/2010/main">
                <a:solidFill>
                  <a:srgbClr val="FFFFFF"/>
                </a:solidFill>
              </a14:hiddenFill>
            </a:ext>
          </a:extLst>
        </p:spPr>
      </p:pic>
      <p:pic>
        <p:nvPicPr>
          <p:cNvPr id="6181" name="Picture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4975" y="2338388"/>
            <a:ext cx="2286000" cy="1547812"/>
          </a:xfrm>
          <a:prstGeom prst="rect">
            <a:avLst/>
          </a:prstGeom>
          <a:noFill/>
          <a:extLst>
            <a:ext uri="{909E8E84-426E-40DD-AFC4-6F175D3DCCD1}">
              <a14:hiddenFill xmlns:a14="http://schemas.microsoft.com/office/drawing/2010/main">
                <a:solidFill>
                  <a:srgbClr val="FFFFFF"/>
                </a:solidFill>
              </a14:hiddenFill>
            </a:ext>
          </a:extLst>
        </p:spPr>
      </p:pic>
      <p:pic>
        <p:nvPicPr>
          <p:cNvPr id="6182" name="Picture 3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3810000"/>
            <a:ext cx="306388" cy="279400"/>
          </a:xfrm>
          <a:prstGeom prst="rect">
            <a:avLst/>
          </a:prstGeom>
          <a:noFill/>
          <a:extLst>
            <a:ext uri="{909E8E84-426E-40DD-AFC4-6F175D3DCCD1}">
              <a14:hiddenFill xmlns:a14="http://schemas.microsoft.com/office/drawing/2010/main">
                <a:solidFill>
                  <a:srgbClr val="FFFFFF"/>
                </a:solidFill>
              </a14:hiddenFill>
            </a:ext>
          </a:extLst>
        </p:spPr>
      </p:pic>
      <p:pic>
        <p:nvPicPr>
          <p:cNvPr id="6183" name="Picture 3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5486400"/>
            <a:ext cx="280988" cy="279400"/>
          </a:xfrm>
          <a:prstGeom prst="rect">
            <a:avLst/>
          </a:prstGeom>
          <a:noFill/>
          <a:extLst>
            <a:ext uri="{909E8E84-426E-40DD-AFC4-6F175D3DCCD1}">
              <a14:hiddenFill xmlns:a14="http://schemas.microsoft.com/office/drawing/2010/main">
                <a:solidFill>
                  <a:srgbClr val="FFFFFF"/>
                </a:solidFill>
              </a14:hiddenFill>
            </a:ext>
          </a:extLst>
        </p:spPr>
      </p:pic>
      <p:sp>
        <p:nvSpPr>
          <p:cNvPr id="6184" name="Text Box 40"/>
          <p:cNvSpPr txBox="1">
            <a:spLocks noChangeArrowheads="1"/>
          </p:cNvSpPr>
          <p:nvPr/>
        </p:nvSpPr>
        <p:spPr bwMode="auto">
          <a:xfrm>
            <a:off x="762000" y="944563"/>
            <a:ext cx="2209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200" b="1" dirty="0">
                <a:solidFill>
                  <a:srgbClr val="F4C566"/>
                </a:solidFill>
                <a:effectLst>
                  <a:outerShdw blurRad="38100" dist="38100" dir="2700000" algn="tl">
                    <a:srgbClr val="C0C0C0"/>
                  </a:outerShdw>
                </a:effectLst>
              </a:rPr>
              <a:t>Première étape :</a:t>
            </a:r>
          </a:p>
        </p:txBody>
      </p:sp>
      <p:grpSp>
        <p:nvGrpSpPr>
          <p:cNvPr id="20" name="Groupe 19">
            <a:extLst>
              <a:ext uri="{FF2B5EF4-FFF2-40B4-BE49-F238E27FC236}">
                <a16:creationId xmlns:a16="http://schemas.microsoft.com/office/drawing/2014/main" id="{9E3B4986-31F1-2701-DF43-C3202F2A25DE}"/>
              </a:ext>
            </a:extLst>
          </p:cNvPr>
          <p:cNvGrpSpPr/>
          <p:nvPr/>
        </p:nvGrpSpPr>
        <p:grpSpPr>
          <a:xfrm>
            <a:off x="1191543" y="6347648"/>
            <a:ext cx="7268889" cy="609745"/>
            <a:chOff x="1191543" y="6347648"/>
            <a:chExt cx="7268889" cy="609745"/>
          </a:xfrm>
        </p:grpSpPr>
        <p:grpSp>
          <p:nvGrpSpPr>
            <p:cNvPr id="21" name="Group 12">
              <a:extLst>
                <a:ext uri="{FF2B5EF4-FFF2-40B4-BE49-F238E27FC236}">
                  <a16:creationId xmlns:a16="http://schemas.microsoft.com/office/drawing/2014/main" id="{A3AA939D-5E00-F153-A60C-B563A0CCA885}"/>
                </a:ext>
              </a:extLst>
            </p:cNvPr>
            <p:cNvGrpSpPr>
              <a:grpSpLocks/>
            </p:cNvGrpSpPr>
            <p:nvPr/>
          </p:nvGrpSpPr>
          <p:grpSpPr bwMode="auto">
            <a:xfrm>
              <a:off x="6444208" y="6422851"/>
              <a:ext cx="2016224" cy="462533"/>
              <a:chOff x="2448" y="3504"/>
              <a:chExt cx="3552" cy="720"/>
            </a:xfrm>
          </p:grpSpPr>
          <p:sp>
            <p:nvSpPr>
              <p:cNvPr id="25" name="AutoShape 13">
                <a:extLst>
                  <a:ext uri="{FF2B5EF4-FFF2-40B4-BE49-F238E27FC236}">
                    <a16:creationId xmlns:a16="http://schemas.microsoft.com/office/drawing/2014/main" id="{BAF49879-1B8C-0784-213B-6824211C141C}"/>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6" name="Picture 14">
                <a:extLst>
                  <a:ext uri="{FF2B5EF4-FFF2-40B4-BE49-F238E27FC236}">
                    <a16:creationId xmlns:a16="http://schemas.microsoft.com/office/drawing/2014/main" id="{20A1BD27-8162-AA93-35B2-93CC9FB3E3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C:\Users\bmason\Documents\_ADT34\2022\HERAULT-TOURISME-LOGO-FR.jpg">
              <a:extLst>
                <a:ext uri="{FF2B5EF4-FFF2-40B4-BE49-F238E27FC236}">
                  <a16:creationId xmlns:a16="http://schemas.microsoft.com/office/drawing/2014/main" id="{9BEA1EA1-BD07-6950-15A4-F16AF0F96F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7B1B162F-AE2E-8782-B376-FE68344E18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a:extLst>
                <a:ext uri="{FF2B5EF4-FFF2-40B4-BE49-F238E27FC236}">
                  <a16:creationId xmlns:a16="http://schemas.microsoft.com/office/drawing/2014/main" id="{776BB07B-0972-8E2C-4895-7BDDB7F722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2389162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6172"/>
                                        </p:tgtEl>
                                        <p:attrNameLst>
                                          <p:attrName>style.visibility</p:attrName>
                                        </p:attrNameLst>
                                      </p:cBhvr>
                                      <p:to>
                                        <p:strVal val="visible"/>
                                      </p:to>
                                    </p:set>
                                    <p:anim calcmode="lin" valueType="num">
                                      <p:cBhvr>
                                        <p:cTn id="7" dur="500" fill="hold"/>
                                        <p:tgtEl>
                                          <p:spTgt spid="6172"/>
                                        </p:tgtEl>
                                        <p:attrNameLst>
                                          <p:attrName>ppt_w</p:attrName>
                                        </p:attrNameLst>
                                      </p:cBhvr>
                                      <p:tavLst>
                                        <p:tav tm="0">
                                          <p:val>
                                            <p:fltVal val="0"/>
                                          </p:val>
                                        </p:tav>
                                        <p:tav tm="100000">
                                          <p:val>
                                            <p:strVal val="#ppt_w"/>
                                          </p:val>
                                        </p:tav>
                                      </p:tavLst>
                                    </p:anim>
                                    <p:anim calcmode="lin" valueType="num">
                                      <p:cBhvr>
                                        <p:cTn id="8" dur="500" fill="hold"/>
                                        <p:tgtEl>
                                          <p:spTgt spid="6172"/>
                                        </p:tgtEl>
                                        <p:attrNameLst>
                                          <p:attrName>ppt_h</p:attrName>
                                        </p:attrNameLst>
                                      </p:cBhvr>
                                      <p:tavLst>
                                        <p:tav tm="0">
                                          <p:val>
                                            <p:fltVal val="0"/>
                                          </p:val>
                                        </p:tav>
                                        <p:tav tm="100000">
                                          <p:val>
                                            <p:strVal val="#ppt_h"/>
                                          </p:val>
                                        </p:tav>
                                      </p:tavLst>
                                    </p:anim>
                                    <p:anim calcmode="lin" valueType="num">
                                      <p:cBhvr>
                                        <p:cTn id="9" dur="500" fill="hold"/>
                                        <p:tgtEl>
                                          <p:spTgt spid="6172"/>
                                        </p:tgtEl>
                                        <p:attrNameLst>
                                          <p:attrName>ppt_x</p:attrName>
                                        </p:attrNameLst>
                                      </p:cBhvr>
                                      <p:tavLst>
                                        <p:tav tm="0">
                                          <p:val>
                                            <p:fltVal val="0.5"/>
                                          </p:val>
                                        </p:tav>
                                        <p:tav tm="100000">
                                          <p:val>
                                            <p:strVal val="#ppt_x"/>
                                          </p:val>
                                        </p:tav>
                                      </p:tavLst>
                                    </p:anim>
                                    <p:anim calcmode="lin" valueType="num">
                                      <p:cBhvr>
                                        <p:cTn id="10" dur="500" fill="hold"/>
                                        <p:tgtEl>
                                          <p:spTgt spid="617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32" fill="hold" nodeType="afterEffect">
                                  <p:stCondLst>
                                    <p:cond delay="1000"/>
                                  </p:stCondLst>
                                  <p:childTnLst>
                                    <p:set>
                                      <p:cBhvr>
                                        <p:cTn id="13" dur="1" fill="hold">
                                          <p:stCondLst>
                                            <p:cond delay="0"/>
                                          </p:stCondLst>
                                        </p:cTn>
                                        <p:tgtEl>
                                          <p:spTgt spid="6182"/>
                                        </p:tgtEl>
                                        <p:attrNameLst>
                                          <p:attrName>style.visibility</p:attrName>
                                        </p:attrNameLst>
                                      </p:cBhvr>
                                      <p:to>
                                        <p:strVal val="visible"/>
                                      </p:to>
                                    </p:set>
                                    <p:anim calcmode="lin" valueType="num">
                                      <p:cBhvr>
                                        <p:cTn id="14" dur="500" fill="hold"/>
                                        <p:tgtEl>
                                          <p:spTgt spid="6182"/>
                                        </p:tgtEl>
                                        <p:attrNameLst>
                                          <p:attrName>ppt_w</p:attrName>
                                        </p:attrNameLst>
                                      </p:cBhvr>
                                      <p:tavLst>
                                        <p:tav tm="0">
                                          <p:val>
                                            <p:strVal val="4*#ppt_w"/>
                                          </p:val>
                                        </p:tav>
                                        <p:tav tm="100000">
                                          <p:val>
                                            <p:strVal val="#ppt_w"/>
                                          </p:val>
                                        </p:tav>
                                      </p:tavLst>
                                    </p:anim>
                                    <p:anim calcmode="lin" valueType="num">
                                      <p:cBhvr>
                                        <p:cTn id="15" dur="500" fill="hold"/>
                                        <p:tgtEl>
                                          <p:spTgt spid="6182"/>
                                        </p:tgtEl>
                                        <p:attrNameLst>
                                          <p:attrName>ppt_h</p:attrName>
                                        </p:attrNameLst>
                                      </p:cBhvr>
                                      <p:tavLst>
                                        <p:tav tm="0">
                                          <p:val>
                                            <p:strVal val="4*#ppt_h"/>
                                          </p:val>
                                        </p:tav>
                                        <p:tav tm="100000">
                                          <p:val>
                                            <p:strVal val="#ppt_h"/>
                                          </p:val>
                                        </p:tav>
                                      </p:tavLst>
                                    </p:anim>
                                  </p:childTnLst>
                                </p:cTn>
                              </p:par>
                            </p:childTnLst>
                          </p:cTn>
                        </p:par>
                        <p:par>
                          <p:cTn id="16" fill="hold" nodeType="afterGroup">
                            <p:stCondLst>
                              <p:cond delay="2000"/>
                            </p:stCondLst>
                            <p:childTnLst>
                              <p:par>
                                <p:cTn id="17" presetID="23" presetClass="entr" presetSubtype="272" fill="hold" nodeType="afterEffect">
                                  <p:stCondLst>
                                    <p:cond delay="1000"/>
                                  </p:stCondLst>
                                  <p:childTnLst>
                                    <p:set>
                                      <p:cBhvr>
                                        <p:cTn id="18" dur="1" fill="hold">
                                          <p:stCondLst>
                                            <p:cond delay="0"/>
                                          </p:stCondLst>
                                        </p:cTn>
                                        <p:tgtEl>
                                          <p:spTgt spid="6179"/>
                                        </p:tgtEl>
                                        <p:attrNameLst>
                                          <p:attrName>style.visibility</p:attrName>
                                        </p:attrNameLst>
                                      </p:cBhvr>
                                      <p:to>
                                        <p:strVal val="visible"/>
                                      </p:to>
                                    </p:set>
                                    <p:anim calcmode="lin" valueType="num">
                                      <p:cBhvr>
                                        <p:cTn id="19" dur="500" fill="hold"/>
                                        <p:tgtEl>
                                          <p:spTgt spid="6179"/>
                                        </p:tgtEl>
                                        <p:attrNameLst>
                                          <p:attrName>ppt_w</p:attrName>
                                        </p:attrNameLst>
                                      </p:cBhvr>
                                      <p:tavLst>
                                        <p:tav tm="0">
                                          <p:val>
                                            <p:strVal val="2/3*#ppt_w"/>
                                          </p:val>
                                        </p:tav>
                                        <p:tav tm="100000">
                                          <p:val>
                                            <p:strVal val="#ppt_w"/>
                                          </p:val>
                                        </p:tav>
                                      </p:tavLst>
                                    </p:anim>
                                    <p:anim calcmode="lin" valueType="num">
                                      <p:cBhvr>
                                        <p:cTn id="20" dur="500" fill="hold"/>
                                        <p:tgtEl>
                                          <p:spTgt spid="6179"/>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3500"/>
                            </p:stCondLst>
                            <p:childTnLst>
                              <p:par>
                                <p:cTn id="22" presetID="23" presetClass="entr" presetSubtype="32" fill="hold" nodeType="afterEffect">
                                  <p:stCondLst>
                                    <p:cond delay="0"/>
                                  </p:stCondLst>
                                  <p:childTnLst>
                                    <p:set>
                                      <p:cBhvr>
                                        <p:cTn id="23" dur="1" fill="hold">
                                          <p:stCondLst>
                                            <p:cond delay="0"/>
                                          </p:stCondLst>
                                        </p:cTn>
                                        <p:tgtEl>
                                          <p:spTgt spid="6183"/>
                                        </p:tgtEl>
                                        <p:attrNameLst>
                                          <p:attrName>style.visibility</p:attrName>
                                        </p:attrNameLst>
                                      </p:cBhvr>
                                      <p:to>
                                        <p:strVal val="visible"/>
                                      </p:to>
                                    </p:set>
                                    <p:anim calcmode="lin" valueType="num">
                                      <p:cBhvr>
                                        <p:cTn id="24" dur="500" fill="hold"/>
                                        <p:tgtEl>
                                          <p:spTgt spid="6183"/>
                                        </p:tgtEl>
                                        <p:attrNameLst>
                                          <p:attrName>ppt_w</p:attrName>
                                        </p:attrNameLst>
                                      </p:cBhvr>
                                      <p:tavLst>
                                        <p:tav tm="0">
                                          <p:val>
                                            <p:strVal val="4*#ppt_w"/>
                                          </p:val>
                                        </p:tav>
                                        <p:tav tm="100000">
                                          <p:val>
                                            <p:strVal val="#ppt_w"/>
                                          </p:val>
                                        </p:tav>
                                      </p:tavLst>
                                    </p:anim>
                                    <p:anim calcmode="lin" valueType="num">
                                      <p:cBhvr>
                                        <p:cTn id="25" dur="500" fill="hold"/>
                                        <p:tgtEl>
                                          <p:spTgt spid="6183"/>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4000"/>
                            </p:stCondLst>
                            <p:childTnLst>
                              <p:par>
                                <p:cTn id="27" presetID="23" presetClass="entr" presetSubtype="272" fill="hold" nodeType="afterEffect">
                                  <p:stCondLst>
                                    <p:cond delay="1000"/>
                                  </p:stCondLst>
                                  <p:childTnLst>
                                    <p:set>
                                      <p:cBhvr>
                                        <p:cTn id="28" dur="1" fill="hold">
                                          <p:stCondLst>
                                            <p:cond delay="0"/>
                                          </p:stCondLst>
                                        </p:cTn>
                                        <p:tgtEl>
                                          <p:spTgt spid="6178"/>
                                        </p:tgtEl>
                                        <p:attrNameLst>
                                          <p:attrName>style.visibility</p:attrName>
                                        </p:attrNameLst>
                                      </p:cBhvr>
                                      <p:to>
                                        <p:strVal val="visible"/>
                                      </p:to>
                                    </p:set>
                                    <p:anim calcmode="lin" valueType="num">
                                      <p:cBhvr>
                                        <p:cTn id="29" dur="500" fill="hold"/>
                                        <p:tgtEl>
                                          <p:spTgt spid="6178"/>
                                        </p:tgtEl>
                                        <p:attrNameLst>
                                          <p:attrName>ppt_w</p:attrName>
                                        </p:attrNameLst>
                                      </p:cBhvr>
                                      <p:tavLst>
                                        <p:tav tm="0">
                                          <p:val>
                                            <p:strVal val="2/3*#ppt_w"/>
                                          </p:val>
                                        </p:tav>
                                        <p:tav tm="100000">
                                          <p:val>
                                            <p:strVal val="#ppt_w"/>
                                          </p:val>
                                        </p:tav>
                                      </p:tavLst>
                                    </p:anim>
                                    <p:anim calcmode="lin" valueType="num">
                                      <p:cBhvr>
                                        <p:cTn id="30" dur="500" fill="hold"/>
                                        <p:tgtEl>
                                          <p:spTgt spid="617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71" name="Rectangle 3"/>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7207" name="Group 39"/>
          <p:cNvGrpSpPr>
            <a:grpSpLocks/>
          </p:cNvGrpSpPr>
          <p:nvPr/>
        </p:nvGrpSpPr>
        <p:grpSpPr bwMode="auto">
          <a:xfrm>
            <a:off x="457200" y="1066800"/>
            <a:ext cx="3783013" cy="4857750"/>
            <a:chOff x="288" y="672"/>
            <a:chExt cx="2383" cy="3060"/>
          </a:xfrm>
        </p:grpSpPr>
        <p:pic>
          <p:nvPicPr>
            <p:cNvPr id="7208" name="Picture 40"/>
            <p:cNvPicPr>
              <a:picLocks noChangeAspect="1" noChangeArrowheads="1"/>
            </p:cNvPicPr>
            <p:nvPr/>
          </p:nvPicPr>
          <p:blipFill>
            <a:blip r:embed="rId2" cstate="print">
              <a:extLst>
                <a:ext uri="{28A0092B-C50C-407E-A947-70E740481C1C}">
                  <a14:useLocalDpi xmlns:a14="http://schemas.microsoft.com/office/drawing/2010/main" val="0"/>
                </a:ext>
              </a:extLst>
            </a:blip>
            <a:srcRect r="50693"/>
            <a:stretch>
              <a:fillRect/>
            </a:stretch>
          </p:blipFill>
          <p:spPr bwMode="auto">
            <a:xfrm>
              <a:off x="288" y="672"/>
              <a:ext cx="2383" cy="3060"/>
            </a:xfrm>
            <a:prstGeom prst="rect">
              <a:avLst/>
            </a:prstGeom>
            <a:noFill/>
            <a:extLst>
              <a:ext uri="{909E8E84-426E-40DD-AFC4-6F175D3DCCD1}">
                <a14:hiddenFill xmlns:a14="http://schemas.microsoft.com/office/drawing/2010/main">
                  <a:solidFill>
                    <a:srgbClr val="FFFFFF"/>
                  </a:solidFill>
                </a14:hiddenFill>
              </a:ext>
            </a:extLst>
          </p:spPr>
        </p:pic>
        <p:pic>
          <p:nvPicPr>
            <p:cNvPr id="7209" name="Picture 4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400"/>
              <a:ext cx="193" cy="176"/>
            </a:xfrm>
            <a:prstGeom prst="rect">
              <a:avLst/>
            </a:prstGeom>
            <a:noFill/>
            <a:extLst>
              <a:ext uri="{909E8E84-426E-40DD-AFC4-6F175D3DCCD1}">
                <a14:hiddenFill xmlns:a14="http://schemas.microsoft.com/office/drawing/2010/main">
                  <a:solidFill>
                    <a:srgbClr val="FFFFFF"/>
                  </a:solidFill>
                </a14:hiddenFill>
              </a:ext>
            </a:extLst>
          </p:spPr>
        </p:pic>
        <p:pic>
          <p:nvPicPr>
            <p:cNvPr id="7210" name="Picture 42">
              <a:hlinkHover r:id="" action="ppaction://noaction" highlightClick="1"/>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0" y="3456"/>
              <a:ext cx="177" cy="176"/>
            </a:xfrm>
            <a:prstGeom prst="rect">
              <a:avLst/>
            </a:prstGeom>
            <a:noFill/>
            <a:extLst>
              <a:ext uri="{909E8E84-426E-40DD-AFC4-6F175D3DCCD1}">
                <a14:hiddenFill xmlns:a14="http://schemas.microsoft.com/office/drawing/2010/main">
                  <a:solidFill>
                    <a:srgbClr val="FFFFFF"/>
                  </a:solidFill>
                </a14:hiddenFill>
              </a:ext>
            </a:extLst>
          </p:spPr>
        </p:pic>
      </p:grpSp>
      <p:pic>
        <p:nvPicPr>
          <p:cNvPr id="7211" name="Picture 43"/>
          <p:cNvPicPr>
            <a:picLocks noChangeAspect="1" noChangeArrowheads="1"/>
          </p:cNvPicPr>
          <p:nvPr/>
        </p:nvPicPr>
        <p:blipFill>
          <a:blip r:embed="rId5" cstate="print">
            <a:extLst>
              <a:ext uri="{28A0092B-C50C-407E-A947-70E740481C1C}">
                <a14:useLocalDpi xmlns:a14="http://schemas.microsoft.com/office/drawing/2010/main" val="0"/>
              </a:ext>
            </a:extLst>
          </a:blip>
          <a:srcRect r="52357"/>
          <a:stretch>
            <a:fillRect/>
          </a:stretch>
        </p:blipFill>
        <p:spPr bwMode="auto">
          <a:xfrm>
            <a:off x="454025" y="1098510"/>
            <a:ext cx="3657600" cy="485933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2667000"/>
            <a:ext cx="292100" cy="279400"/>
          </a:xfrm>
          <a:prstGeom prst="rect">
            <a:avLst/>
          </a:prstGeom>
          <a:noFill/>
          <a:extLst>
            <a:ext uri="{909E8E84-426E-40DD-AFC4-6F175D3DCCD1}">
              <a14:hiddenFill xmlns:a14="http://schemas.microsoft.com/office/drawing/2010/main">
                <a:solidFill>
                  <a:srgbClr val="FFFFFF"/>
                </a:solidFill>
              </a14:hiddenFill>
            </a:ext>
          </a:extLst>
        </p:spPr>
      </p:pic>
      <p:grpSp>
        <p:nvGrpSpPr>
          <p:cNvPr id="7213" name="Group 45"/>
          <p:cNvGrpSpPr>
            <a:grpSpLocks/>
          </p:cNvGrpSpPr>
          <p:nvPr/>
        </p:nvGrpSpPr>
        <p:grpSpPr bwMode="auto">
          <a:xfrm>
            <a:off x="4038600" y="2057400"/>
            <a:ext cx="4876800" cy="2514600"/>
            <a:chOff x="1680" y="912"/>
            <a:chExt cx="3072" cy="1584"/>
          </a:xfrm>
        </p:grpSpPr>
        <p:sp>
          <p:nvSpPr>
            <p:cNvPr id="7214" name="AutoShape 46"/>
            <p:cNvSpPr>
              <a:spLocks/>
            </p:cNvSpPr>
            <p:nvPr/>
          </p:nvSpPr>
          <p:spPr bwMode="auto">
            <a:xfrm>
              <a:off x="1680" y="912"/>
              <a:ext cx="3072" cy="1584"/>
            </a:xfrm>
            <a:prstGeom prst="roundRect">
              <a:avLst>
                <a:gd name="adj" fmla="val 16667"/>
              </a:avLst>
            </a:prstGeom>
            <a:solidFill>
              <a:schemeClr val="bg1">
                <a:alpha val="61000"/>
              </a:schemeClr>
            </a:solidFill>
            <a:ln w="12700">
              <a:solidFill>
                <a:srgbClr val="F09B1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215" name="Text Box 47"/>
            <p:cNvSpPr txBox="1">
              <a:spLocks/>
            </p:cNvSpPr>
            <p:nvPr/>
          </p:nvSpPr>
          <p:spPr bwMode="auto">
            <a:xfrm>
              <a:off x="3526" y="960"/>
              <a:ext cx="1084" cy="32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1400" b="1">
                  <a:solidFill>
                    <a:srgbClr val="000000"/>
                  </a:solidFill>
                  <a:effectLst>
                    <a:outerShdw blurRad="38100" dist="38100" dir="2700000" algn="tl">
                      <a:srgbClr val="C0C0C0"/>
                    </a:outerShdw>
                  </a:effectLst>
                  <a:latin typeface="Arial" charset="0"/>
                  <a:ea typeface="ヒラギノ明朝 Pro W3" charset="-128"/>
                  <a:sym typeface="Times" pitchFamily="18" charset="0"/>
                </a:rPr>
                <a:t>    Rampe d’accès </a:t>
              </a:r>
            </a:p>
            <a:p>
              <a:pPr algn="ctr"/>
              <a:r>
                <a:rPr lang="fr-FR" altLang="fr-FR" sz="1400" b="1">
                  <a:solidFill>
                    <a:srgbClr val="000000"/>
                  </a:solidFill>
                  <a:effectLst>
                    <a:outerShdw blurRad="38100" dist="38100" dir="2700000" algn="tl">
                      <a:srgbClr val="C0C0C0"/>
                    </a:outerShdw>
                  </a:effectLst>
                  <a:latin typeface="Arial" charset="0"/>
                  <a:ea typeface="ヒラギノ明朝 Pro W3" charset="-128"/>
                  <a:sym typeface="Times" pitchFamily="18" charset="0"/>
                </a:rPr>
                <a:t>à la plage</a:t>
              </a:r>
            </a:p>
          </p:txBody>
        </p:sp>
        <p:sp>
          <p:nvSpPr>
            <p:cNvPr id="7216" name="Text Box 48"/>
            <p:cNvSpPr txBox="1">
              <a:spLocks/>
            </p:cNvSpPr>
            <p:nvPr/>
          </p:nvSpPr>
          <p:spPr bwMode="auto">
            <a:xfrm>
              <a:off x="1955" y="960"/>
              <a:ext cx="1076"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1400" b="1" dirty="0">
                  <a:solidFill>
                    <a:srgbClr val="000000"/>
                  </a:solidFill>
                  <a:effectLst>
                    <a:outerShdw blurRad="38100" dist="38100" dir="2700000" algn="tl">
                      <a:srgbClr val="C0C0C0"/>
                    </a:outerShdw>
                  </a:effectLst>
                  <a:latin typeface="Arial" charset="0"/>
                  <a:ea typeface="ヒラギノ明朝 Pro W3" charset="-128"/>
                  <a:sym typeface="Times" pitchFamily="18" charset="0"/>
                </a:rPr>
                <a:t>Bande de guidage</a:t>
              </a:r>
            </a:p>
          </p:txBody>
        </p:sp>
        <p:pic>
          <p:nvPicPr>
            <p:cNvPr id="7217" name="Picture 49" descr="plages séte base nautique balaruc mèze valras 15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0" y="1296"/>
              <a:ext cx="1248" cy="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4E3A23">
                        <a:alpha val="50000"/>
                      </a:srgbClr>
                    </a:outerShdw>
                  </a:effectLst>
                </a14:hiddenEffects>
              </a:ext>
            </a:extLst>
          </p:spPr>
        </p:pic>
        <p:pic>
          <p:nvPicPr>
            <p:cNvPr id="7218" name="Picture 5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6" y="960"/>
              <a:ext cx="184" cy="176"/>
            </a:xfrm>
            <a:prstGeom prst="rect">
              <a:avLst/>
            </a:prstGeom>
            <a:noFill/>
            <a:extLst>
              <a:ext uri="{909E8E84-426E-40DD-AFC4-6F175D3DCCD1}">
                <a14:hiddenFill xmlns:a14="http://schemas.microsoft.com/office/drawing/2010/main">
                  <a:solidFill>
                    <a:srgbClr val="FFFFFF"/>
                  </a:solidFill>
                </a14:hiddenFill>
              </a:ext>
            </a:extLst>
          </p:spPr>
        </p:pic>
        <p:pic>
          <p:nvPicPr>
            <p:cNvPr id="7219" name="Picture 51" descr="plages séte base nautique balaruc mèze valras 060"/>
            <p:cNvPicPr>
              <a:picLocks noChangeAspect="1" noChangeArrowheads="1"/>
            </p:cNvPicPr>
            <p:nvPr/>
          </p:nvPicPr>
          <p:blipFill>
            <a:blip r:embed="rId8" cstate="print">
              <a:extLst>
                <a:ext uri="{28A0092B-C50C-407E-A947-70E740481C1C}">
                  <a14:useLocalDpi xmlns:a14="http://schemas.microsoft.com/office/drawing/2010/main" val="0"/>
                </a:ext>
              </a:extLst>
            </a:blip>
            <a:srcRect b="20306"/>
            <a:stretch>
              <a:fillRect/>
            </a:stretch>
          </p:blipFill>
          <p:spPr bwMode="auto">
            <a:xfrm>
              <a:off x="2064" y="1296"/>
              <a:ext cx="896" cy="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rgbClr val="4E3A23">
                        <a:alpha val="50000"/>
                      </a:srgbClr>
                    </a:outerShdw>
                  </a:effectLst>
                </a14:hiddenEffects>
              </a:ext>
            </a:extLst>
          </p:spPr>
        </p:pic>
      </p:grpSp>
      <p:grpSp>
        <p:nvGrpSpPr>
          <p:cNvPr id="7221" name="Group 53"/>
          <p:cNvGrpSpPr>
            <a:grpSpLocks/>
          </p:cNvGrpSpPr>
          <p:nvPr/>
        </p:nvGrpSpPr>
        <p:grpSpPr bwMode="auto">
          <a:xfrm>
            <a:off x="2362200" y="3810000"/>
            <a:ext cx="585788" cy="1955800"/>
            <a:chOff x="1488" y="2400"/>
            <a:chExt cx="369" cy="1232"/>
          </a:xfrm>
        </p:grpSpPr>
        <p:pic>
          <p:nvPicPr>
            <p:cNvPr id="7222" name="Picture 5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400"/>
              <a:ext cx="193" cy="176"/>
            </a:xfrm>
            <a:prstGeom prst="rect">
              <a:avLst/>
            </a:prstGeom>
            <a:noFill/>
            <a:extLst>
              <a:ext uri="{909E8E84-426E-40DD-AFC4-6F175D3DCCD1}">
                <a14:hiddenFill xmlns:a14="http://schemas.microsoft.com/office/drawing/2010/main">
                  <a:solidFill>
                    <a:srgbClr val="FFFFFF"/>
                  </a:solidFill>
                </a14:hiddenFill>
              </a:ext>
            </a:extLst>
          </p:spPr>
        </p:pic>
        <p:pic>
          <p:nvPicPr>
            <p:cNvPr id="7223" name="Picture 55">
              <a:hlinkHover r:id="" action="ppaction://noaction" highlightClick="1"/>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0" y="3456"/>
              <a:ext cx="177" cy="176"/>
            </a:xfrm>
            <a:prstGeom prst="rect">
              <a:avLst/>
            </a:prstGeom>
            <a:noFill/>
            <a:extLst>
              <a:ext uri="{909E8E84-426E-40DD-AFC4-6F175D3DCCD1}">
                <a14:hiddenFill xmlns:a14="http://schemas.microsoft.com/office/drawing/2010/main">
                  <a:solidFill>
                    <a:srgbClr val="FFFFFF"/>
                  </a:solidFill>
                </a14:hiddenFill>
              </a:ext>
            </a:extLst>
          </p:spPr>
        </p:pic>
      </p:grpSp>
      <p:sp>
        <p:nvSpPr>
          <p:cNvPr id="7226" name="Text Box 58"/>
          <p:cNvSpPr txBox="1">
            <a:spLocks noChangeArrowheads="1"/>
          </p:cNvSpPr>
          <p:nvPr/>
        </p:nvSpPr>
        <p:spPr bwMode="auto">
          <a:xfrm>
            <a:off x="914400" y="838200"/>
            <a:ext cx="2362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200" b="1" dirty="0">
                <a:solidFill>
                  <a:srgbClr val="F4C566"/>
                </a:solidFill>
                <a:effectLst>
                  <a:outerShdw blurRad="38100" dist="38100" dir="2700000" algn="tl">
                    <a:srgbClr val="C0C0C0"/>
                  </a:outerShdw>
                </a:effectLst>
              </a:rPr>
              <a:t>Deuxième étape :</a:t>
            </a:r>
          </a:p>
        </p:txBody>
      </p:sp>
      <p:grpSp>
        <p:nvGrpSpPr>
          <p:cNvPr id="26" name="Groupe 25">
            <a:extLst>
              <a:ext uri="{FF2B5EF4-FFF2-40B4-BE49-F238E27FC236}">
                <a16:creationId xmlns:a16="http://schemas.microsoft.com/office/drawing/2014/main" id="{96F65A4F-2DC5-FEF1-3193-945BBA1F2F2E}"/>
              </a:ext>
            </a:extLst>
          </p:cNvPr>
          <p:cNvGrpSpPr/>
          <p:nvPr/>
        </p:nvGrpSpPr>
        <p:grpSpPr>
          <a:xfrm>
            <a:off x="1191543" y="6347648"/>
            <a:ext cx="7268889" cy="609745"/>
            <a:chOff x="1191543" y="6347648"/>
            <a:chExt cx="7268889" cy="609745"/>
          </a:xfrm>
        </p:grpSpPr>
        <p:grpSp>
          <p:nvGrpSpPr>
            <p:cNvPr id="27" name="Group 12">
              <a:extLst>
                <a:ext uri="{FF2B5EF4-FFF2-40B4-BE49-F238E27FC236}">
                  <a16:creationId xmlns:a16="http://schemas.microsoft.com/office/drawing/2014/main" id="{54931099-773A-4C9F-81A1-602F9440BEEE}"/>
                </a:ext>
              </a:extLst>
            </p:cNvPr>
            <p:cNvGrpSpPr>
              <a:grpSpLocks/>
            </p:cNvGrpSpPr>
            <p:nvPr/>
          </p:nvGrpSpPr>
          <p:grpSpPr bwMode="auto">
            <a:xfrm>
              <a:off x="6444208" y="6422851"/>
              <a:ext cx="2016224" cy="462533"/>
              <a:chOff x="2448" y="3504"/>
              <a:chExt cx="3552" cy="720"/>
            </a:xfrm>
          </p:grpSpPr>
          <p:sp>
            <p:nvSpPr>
              <p:cNvPr id="31" name="AutoShape 13">
                <a:extLst>
                  <a:ext uri="{FF2B5EF4-FFF2-40B4-BE49-F238E27FC236}">
                    <a16:creationId xmlns:a16="http://schemas.microsoft.com/office/drawing/2014/main" id="{4851AE1B-8FCB-8DA1-080F-C33B1F27A68D}"/>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2" name="Picture 14">
                <a:extLst>
                  <a:ext uri="{FF2B5EF4-FFF2-40B4-BE49-F238E27FC236}">
                    <a16:creationId xmlns:a16="http://schemas.microsoft.com/office/drawing/2014/main" id="{90C2C8FF-3804-F943-7EF8-D4B8199C1B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 descr="C:\Users\bmason\Documents\_ADT34\2022\HERAULT-TOURISME-LOGO-FR.jpg">
              <a:extLst>
                <a:ext uri="{FF2B5EF4-FFF2-40B4-BE49-F238E27FC236}">
                  <a16:creationId xmlns:a16="http://schemas.microsoft.com/office/drawing/2014/main" id="{04BF99CA-F800-0596-C7EA-EBF10526F6B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27D64431-8D5C-3A93-E8CC-4BF2C5DC1A6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962E4B91-6AAB-690B-5DB4-207CD76D8B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2785130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7211"/>
                                        </p:tgtEl>
                                        <p:attrNameLst>
                                          <p:attrName>style.visibility</p:attrName>
                                        </p:attrNameLst>
                                      </p:cBhvr>
                                      <p:to>
                                        <p:strVal val="visible"/>
                                      </p:to>
                                    </p:set>
                                    <p:animEffect transition="in" filter="randombar(horizontal)">
                                      <p:cBhvr>
                                        <p:cTn id="7" dur="500"/>
                                        <p:tgtEl>
                                          <p:spTgt spid="7211"/>
                                        </p:tgtEl>
                                      </p:cBhvr>
                                    </p:animEffect>
                                  </p:childTnLst>
                                </p:cTn>
                              </p:par>
                            </p:childTnLst>
                          </p:cTn>
                        </p:par>
                        <p:par>
                          <p:cTn id="8" fill="hold" nodeType="afterGroup">
                            <p:stCondLst>
                              <p:cond delay="500"/>
                            </p:stCondLst>
                            <p:childTnLst>
                              <p:par>
                                <p:cTn id="9" presetID="23" presetClass="entr" presetSubtype="32" fill="hold" nodeType="afterEffect">
                                  <p:stCondLst>
                                    <p:cond delay="0"/>
                                  </p:stCondLst>
                                  <p:childTnLst>
                                    <p:set>
                                      <p:cBhvr>
                                        <p:cTn id="10" dur="1" fill="hold">
                                          <p:stCondLst>
                                            <p:cond delay="0"/>
                                          </p:stCondLst>
                                        </p:cTn>
                                        <p:tgtEl>
                                          <p:spTgt spid="7212"/>
                                        </p:tgtEl>
                                        <p:attrNameLst>
                                          <p:attrName>style.visibility</p:attrName>
                                        </p:attrNameLst>
                                      </p:cBhvr>
                                      <p:to>
                                        <p:strVal val="visible"/>
                                      </p:to>
                                    </p:set>
                                    <p:anim calcmode="lin" valueType="num">
                                      <p:cBhvr>
                                        <p:cTn id="11" dur="500" fill="hold"/>
                                        <p:tgtEl>
                                          <p:spTgt spid="7212"/>
                                        </p:tgtEl>
                                        <p:attrNameLst>
                                          <p:attrName>ppt_w</p:attrName>
                                        </p:attrNameLst>
                                      </p:cBhvr>
                                      <p:tavLst>
                                        <p:tav tm="0">
                                          <p:val>
                                            <p:strVal val="4*#ppt_w"/>
                                          </p:val>
                                        </p:tav>
                                        <p:tav tm="100000">
                                          <p:val>
                                            <p:strVal val="#ppt_w"/>
                                          </p:val>
                                        </p:tav>
                                      </p:tavLst>
                                    </p:anim>
                                    <p:anim calcmode="lin" valueType="num">
                                      <p:cBhvr>
                                        <p:cTn id="12" dur="500" fill="hold"/>
                                        <p:tgtEl>
                                          <p:spTgt spid="7212"/>
                                        </p:tgtEl>
                                        <p:attrNameLst>
                                          <p:attrName>ppt_h</p:attrName>
                                        </p:attrNameLst>
                                      </p:cBhvr>
                                      <p:tavLst>
                                        <p:tav tm="0">
                                          <p:val>
                                            <p:strVal val="4*#ppt_h"/>
                                          </p:val>
                                        </p:tav>
                                        <p:tav tm="100000">
                                          <p:val>
                                            <p:strVal val="#ppt_h"/>
                                          </p:val>
                                        </p:tav>
                                      </p:tavLst>
                                    </p:anim>
                                  </p:childTnLst>
                                </p:cTn>
                              </p:par>
                            </p:childTnLst>
                          </p:cTn>
                        </p:par>
                        <p:par>
                          <p:cTn id="13" fill="hold" nodeType="afterGroup">
                            <p:stCondLst>
                              <p:cond delay="1000"/>
                            </p:stCondLst>
                            <p:childTnLst>
                              <p:par>
                                <p:cTn id="14" presetID="23" presetClass="entr" presetSubtype="272" fill="hold" nodeType="afterEffect">
                                  <p:stCondLst>
                                    <p:cond delay="0"/>
                                  </p:stCondLst>
                                  <p:childTnLst>
                                    <p:set>
                                      <p:cBhvr>
                                        <p:cTn id="15" dur="1" fill="hold">
                                          <p:stCondLst>
                                            <p:cond delay="0"/>
                                          </p:stCondLst>
                                        </p:cTn>
                                        <p:tgtEl>
                                          <p:spTgt spid="7213"/>
                                        </p:tgtEl>
                                        <p:attrNameLst>
                                          <p:attrName>style.visibility</p:attrName>
                                        </p:attrNameLst>
                                      </p:cBhvr>
                                      <p:to>
                                        <p:strVal val="visible"/>
                                      </p:to>
                                    </p:set>
                                    <p:anim calcmode="lin" valueType="num">
                                      <p:cBhvr>
                                        <p:cTn id="16" dur="500" fill="hold"/>
                                        <p:tgtEl>
                                          <p:spTgt spid="7213"/>
                                        </p:tgtEl>
                                        <p:attrNameLst>
                                          <p:attrName>ppt_w</p:attrName>
                                        </p:attrNameLst>
                                      </p:cBhvr>
                                      <p:tavLst>
                                        <p:tav tm="0">
                                          <p:val>
                                            <p:strVal val="2/3*#ppt_w"/>
                                          </p:val>
                                        </p:tav>
                                        <p:tav tm="100000">
                                          <p:val>
                                            <p:strVal val="#ppt_w"/>
                                          </p:val>
                                        </p:tav>
                                      </p:tavLst>
                                    </p:anim>
                                    <p:anim calcmode="lin" valueType="num">
                                      <p:cBhvr>
                                        <p:cTn id="17" dur="500" fill="hold"/>
                                        <p:tgtEl>
                                          <p:spTgt spid="72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8218"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r="52357"/>
          <a:stretch>
            <a:fillRect/>
          </a:stretch>
        </p:blipFill>
        <p:spPr bwMode="auto">
          <a:xfrm>
            <a:off x="457200" y="1066800"/>
            <a:ext cx="3657600" cy="4859338"/>
          </a:xfrm>
          <a:prstGeom prst="rect">
            <a:avLst/>
          </a:prstGeom>
          <a:noFill/>
          <a:extLst>
            <a:ext uri="{909E8E84-426E-40DD-AFC4-6F175D3DCCD1}">
              <a14:hiddenFill xmlns:a14="http://schemas.microsoft.com/office/drawing/2010/main">
                <a:solidFill>
                  <a:srgbClr val="FFFFFF"/>
                </a:solidFill>
              </a14:hiddenFill>
            </a:ext>
          </a:extLst>
        </p:spPr>
      </p:pic>
      <p:pic>
        <p:nvPicPr>
          <p:cNvPr id="8219"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r="46402"/>
          <a:stretch>
            <a:fillRect/>
          </a:stretch>
        </p:blipFill>
        <p:spPr bwMode="auto">
          <a:xfrm>
            <a:off x="457200" y="1066800"/>
            <a:ext cx="4114800" cy="4859338"/>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2959100"/>
            <a:ext cx="279400" cy="279400"/>
          </a:xfrm>
          <a:prstGeom prst="rect">
            <a:avLst/>
          </a:prstGeom>
          <a:noFill/>
          <a:extLst>
            <a:ext uri="{909E8E84-426E-40DD-AFC4-6F175D3DCCD1}">
              <a14:hiddenFill xmlns:a14="http://schemas.microsoft.com/office/drawing/2010/main">
                <a:solidFill>
                  <a:srgbClr val="FFFFFF"/>
                </a:solidFill>
              </a14:hiddenFill>
            </a:ext>
          </a:extLst>
        </p:spPr>
      </p:pic>
      <p:pic>
        <p:nvPicPr>
          <p:cNvPr id="8221" name="Picture 2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2743200"/>
            <a:ext cx="277813" cy="279400"/>
          </a:xfrm>
          <a:prstGeom prst="rect">
            <a:avLst/>
          </a:prstGeom>
          <a:noFill/>
          <a:extLst>
            <a:ext uri="{909E8E84-426E-40DD-AFC4-6F175D3DCCD1}">
              <a14:hiddenFill xmlns:a14="http://schemas.microsoft.com/office/drawing/2010/main">
                <a:solidFill>
                  <a:srgbClr val="FFFFFF"/>
                </a:solidFill>
              </a14:hiddenFill>
            </a:ext>
          </a:extLst>
        </p:spPr>
      </p:pic>
      <p:grpSp>
        <p:nvGrpSpPr>
          <p:cNvPr id="8222" name="Group 30"/>
          <p:cNvGrpSpPr>
            <a:grpSpLocks/>
          </p:cNvGrpSpPr>
          <p:nvPr/>
        </p:nvGrpSpPr>
        <p:grpSpPr bwMode="auto">
          <a:xfrm>
            <a:off x="5562600" y="1371600"/>
            <a:ext cx="2438400" cy="4572000"/>
            <a:chOff x="3504" y="864"/>
            <a:chExt cx="1536" cy="2880"/>
          </a:xfrm>
        </p:grpSpPr>
        <p:sp>
          <p:nvSpPr>
            <p:cNvPr id="8223" name="AutoShape 31"/>
            <p:cNvSpPr>
              <a:spLocks/>
            </p:cNvSpPr>
            <p:nvPr/>
          </p:nvSpPr>
          <p:spPr bwMode="auto">
            <a:xfrm>
              <a:off x="3504" y="864"/>
              <a:ext cx="1536" cy="2880"/>
            </a:xfrm>
            <a:prstGeom prst="roundRect">
              <a:avLst>
                <a:gd name="adj" fmla="val 16667"/>
              </a:avLst>
            </a:prstGeom>
            <a:solidFill>
              <a:schemeClr val="bg1"/>
            </a:solidFill>
            <a:ln w="12700">
              <a:solidFill>
                <a:srgbClr val="F09B12"/>
              </a:solidFill>
              <a:round/>
              <a:headEnd/>
              <a:tailEnd/>
            </a:ln>
            <a:effectLst/>
            <a:extLst>
              <a:ext uri="{AF507438-7753-43E0-B8FC-AC1667EBCBE1}">
                <a14:hiddenEffects xmlns:a14="http://schemas.microsoft.com/office/drawing/2010/main">
                  <a:effectLst>
                    <a:outerShdw dist="137372" dir="14178596" algn="ctr" rotWithShape="0">
                      <a:schemeClr val="bg2"/>
                    </a:outerShdw>
                  </a:effectLst>
                </a14:hiddenEffects>
              </a:ext>
            </a:extLst>
          </p:spPr>
          <p:txBody>
            <a:bodyPr wrap="none" anchor="ctr"/>
            <a:lstStyle/>
            <a:p>
              <a:endParaRPr lang="fr-FR"/>
            </a:p>
          </p:txBody>
        </p:sp>
        <p:sp>
          <p:nvSpPr>
            <p:cNvPr id="8224" name="Text Box 32"/>
            <p:cNvSpPr txBox="1">
              <a:spLocks/>
            </p:cNvSpPr>
            <p:nvPr/>
          </p:nvSpPr>
          <p:spPr bwMode="auto">
            <a:xfrm>
              <a:off x="3961" y="960"/>
              <a:ext cx="605"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1400" b="1">
                  <a:solidFill>
                    <a:srgbClr val="000000"/>
                  </a:solidFill>
                  <a:effectLst>
                    <a:outerShdw blurRad="38100" dist="38100" dir="2700000" algn="tl">
                      <a:srgbClr val="C0C0C0"/>
                    </a:outerShdw>
                  </a:effectLst>
                  <a:latin typeface="Arial" charset="0"/>
                  <a:ea typeface="ヒラギノ明朝 Pro W3" charset="-128"/>
                  <a:sym typeface="Times" pitchFamily="18" charset="0"/>
                </a:rPr>
                <a:t>Toilettes</a:t>
              </a:r>
              <a:r>
                <a:rPr lang="fr-FR" altLang="fr-FR" sz="1400">
                  <a:solidFill>
                    <a:srgbClr val="000000"/>
                  </a:solidFill>
                  <a:effectLst>
                    <a:outerShdw blurRad="38100" dist="38100" dir="2700000" algn="tl">
                      <a:srgbClr val="C0C0C0"/>
                    </a:outerShdw>
                  </a:effectLst>
                  <a:latin typeface="Arial" charset="0"/>
                  <a:ea typeface="ヒラギノ明朝 Pro W3" charset="-128"/>
                  <a:sym typeface="Times" pitchFamily="18" charset="0"/>
                </a:rPr>
                <a:t> </a:t>
              </a:r>
            </a:p>
          </p:txBody>
        </p:sp>
        <p:sp>
          <p:nvSpPr>
            <p:cNvPr id="8225" name="Text Box 33"/>
            <p:cNvSpPr txBox="1">
              <a:spLocks/>
            </p:cNvSpPr>
            <p:nvPr/>
          </p:nvSpPr>
          <p:spPr bwMode="auto">
            <a:xfrm>
              <a:off x="3748" y="2352"/>
              <a:ext cx="1182"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1400" b="1">
                  <a:solidFill>
                    <a:srgbClr val="000000"/>
                  </a:solidFill>
                  <a:effectLst>
                    <a:outerShdw blurRad="38100" dist="38100" dir="2700000" algn="tl">
                      <a:srgbClr val="C0C0C0"/>
                    </a:outerShdw>
                  </a:effectLst>
                  <a:latin typeface="Arial" charset="0"/>
                  <a:ea typeface="ヒラギノ明朝 Pro W3" charset="-128"/>
                  <a:sym typeface="Times" pitchFamily="18" charset="0"/>
                </a:rPr>
                <a:t>  Douche accessible</a:t>
              </a:r>
            </a:p>
          </p:txBody>
        </p:sp>
        <p:pic>
          <p:nvPicPr>
            <p:cNvPr id="8226" name="Picture 3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8" y="2352"/>
              <a:ext cx="175" cy="176"/>
            </a:xfrm>
            <a:prstGeom prst="rect">
              <a:avLst/>
            </a:prstGeom>
            <a:noFill/>
            <a:extLst>
              <a:ext uri="{909E8E84-426E-40DD-AFC4-6F175D3DCCD1}">
                <a14:hiddenFill xmlns:a14="http://schemas.microsoft.com/office/drawing/2010/main">
                  <a:solidFill>
                    <a:srgbClr val="FFFFFF"/>
                  </a:solidFill>
                </a14:hiddenFill>
              </a:ext>
            </a:extLst>
          </p:spPr>
        </p:pic>
        <p:pic>
          <p:nvPicPr>
            <p:cNvPr id="8227" name="Picture 3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8" y="960"/>
              <a:ext cx="176" cy="176"/>
            </a:xfrm>
            <a:prstGeom prst="rect">
              <a:avLst/>
            </a:prstGeom>
            <a:noFill/>
            <a:extLst>
              <a:ext uri="{909E8E84-426E-40DD-AFC4-6F175D3DCCD1}">
                <a14:hiddenFill xmlns:a14="http://schemas.microsoft.com/office/drawing/2010/main">
                  <a:solidFill>
                    <a:srgbClr val="FFFFFF"/>
                  </a:solidFill>
                </a14:hiddenFill>
              </a:ext>
            </a:extLst>
          </p:spPr>
        </p:pic>
        <p:pic>
          <p:nvPicPr>
            <p:cNvPr id="8228" name="Picture 36" descr="plage palavas 0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6" y="2592"/>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9" y="1152"/>
              <a:ext cx="923" cy="1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31" name="Group 39"/>
          <p:cNvGrpSpPr>
            <a:grpSpLocks/>
          </p:cNvGrpSpPr>
          <p:nvPr/>
        </p:nvGrpSpPr>
        <p:grpSpPr bwMode="auto">
          <a:xfrm>
            <a:off x="2362200" y="2667000"/>
            <a:ext cx="585788" cy="3098800"/>
            <a:chOff x="1488" y="1680"/>
            <a:chExt cx="369" cy="1952"/>
          </a:xfrm>
        </p:grpSpPr>
        <p:pic>
          <p:nvPicPr>
            <p:cNvPr id="8232" name="Picture 4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 y="1680"/>
              <a:ext cx="184" cy="176"/>
            </a:xfrm>
            <a:prstGeom prst="rect">
              <a:avLst/>
            </a:prstGeom>
            <a:noFill/>
            <a:extLst>
              <a:ext uri="{909E8E84-426E-40DD-AFC4-6F175D3DCCD1}">
                <a14:hiddenFill xmlns:a14="http://schemas.microsoft.com/office/drawing/2010/main">
                  <a:solidFill>
                    <a:srgbClr val="FFFFFF"/>
                  </a:solidFill>
                </a14:hiddenFill>
              </a:ext>
            </a:extLst>
          </p:spPr>
        </p:pic>
        <p:pic>
          <p:nvPicPr>
            <p:cNvPr id="8233" name="Picture 41"/>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400"/>
              <a:ext cx="193" cy="176"/>
            </a:xfrm>
            <a:prstGeom prst="rect">
              <a:avLst/>
            </a:prstGeom>
            <a:noFill/>
            <a:extLst>
              <a:ext uri="{909E8E84-426E-40DD-AFC4-6F175D3DCCD1}">
                <a14:hiddenFill xmlns:a14="http://schemas.microsoft.com/office/drawing/2010/main">
                  <a:solidFill>
                    <a:srgbClr val="FFFFFF"/>
                  </a:solidFill>
                </a14:hiddenFill>
              </a:ext>
            </a:extLst>
          </p:spPr>
        </p:pic>
        <p:pic>
          <p:nvPicPr>
            <p:cNvPr id="8234" name="Picture 42">
              <a:hlinkHover r:id="" action="ppaction://noaction" highlightClick="1"/>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0" y="3456"/>
              <a:ext cx="177" cy="176"/>
            </a:xfrm>
            <a:prstGeom prst="rect">
              <a:avLst/>
            </a:prstGeom>
            <a:noFill/>
            <a:extLst>
              <a:ext uri="{909E8E84-426E-40DD-AFC4-6F175D3DCCD1}">
                <a14:hiddenFill xmlns:a14="http://schemas.microsoft.com/office/drawing/2010/main">
                  <a:solidFill>
                    <a:srgbClr val="FFFFFF"/>
                  </a:solidFill>
                </a14:hiddenFill>
              </a:ext>
            </a:extLst>
          </p:spPr>
        </p:pic>
      </p:grpSp>
      <p:sp>
        <p:nvSpPr>
          <p:cNvPr id="8237" name="Text Box 45"/>
          <p:cNvSpPr txBox="1">
            <a:spLocks noChangeArrowheads="1"/>
          </p:cNvSpPr>
          <p:nvPr/>
        </p:nvSpPr>
        <p:spPr bwMode="auto">
          <a:xfrm>
            <a:off x="914400" y="838200"/>
            <a:ext cx="2438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200" b="1" dirty="0">
                <a:solidFill>
                  <a:srgbClr val="F4C566"/>
                </a:solidFill>
                <a:effectLst>
                  <a:outerShdw blurRad="38100" dist="38100" dir="2700000" algn="tl">
                    <a:srgbClr val="C0C0C0"/>
                  </a:outerShdw>
                </a:effectLst>
              </a:rPr>
              <a:t>Troisième étape :</a:t>
            </a:r>
          </a:p>
        </p:txBody>
      </p:sp>
      <p:sp>
        <p:nvSpPr>
          <p:cNvPr id="26" name="Text Box 8">
            <a:extLst>
              <a:ext uri="{FF2B5EF4-FFF2-40B4-BE49-F238E27FC236}">
                <a16:creationId xmlns:a16="http://schemas.microsoft.com/office/drawing/2014/main" id="{4E03610C-D393-127B-CD00-C0BAE9F6E553}"/>
              </a:ext>
            </a:extLst>
          </p:cNvPr>
          <p:cNvSpPr txBox="1">
            <a:spLocks/>
          </p:cNvSpPr>
          <p:nvPr/>
        </p:nvSpPr>
        <p:spPr bwMode="auto">
          <a:xfrm>
            <a:off x="525553" y="55642"/>
            <a:ext cx="7575369" cy="40011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000" b="1" dirty="0">
                <a:latin typeface="Arial" panose="020B0604020202020204" pitchFamily="34" charset="0"/>
                <a:cs typeface="Arial" panose="020B0604020202020204" pitchFamily="34" charset="0"/>
              </a:rPr>
              <a:t>La Mer Ouverte à Tous: Présentation interbassin </a:t>
            </a:r>
            <a:endParaRPr lang="fr-FR" altLang="fr-FR" sz="2000" b="1" dirty="0">
              <a:latin typeface="Arial" panose="020B0604020202020204" pitchFamily="34" charset="0"/>
              <a:ea typeface="ヒラギノ明朝 Pro W3" charset="-128"/>
              <a:cs typeface="Arial" panose="020B0604020202020204" pitchFamily="34" charset="0"/>
              <a:sym typeface="Times" pitchFamily="18" charset="0"/>
            </a:endParaRPr>
          </a:p>
        </p:txBody>
      </p:sp>
      <p:sp>
        <p:nvSpPr>
          <p:cNvPr id="27" name="Rectangle 3">
            <a:extLst>
              <a:ext uri="{FF2B5EF4-FFF2-40B4-BE49-F238E27FC236}">
                <a16:creationId xmlns:a16="http://schemas.microsoft.com/office/drawing/2014/main" id="{5405A983-D1CF-6765-78DB-E24CFD069830}"/>
              </a:ext>
            </a:extLst>
          </p:cNvPr>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0" name="Groupe 29">
            <a:extLst>
              <a:ext uri="{FF2B5EF4-FFF2-40B4-BE49-F238E27FC236}">
                <a16:creationId xmlns:a16="http://schemas.microsoft.com/office/drawing/2014/main" id="{1D94A95C-4C9E-A6E1-5A4D-A21E4502CC34}"/>
              </a:ext>
            </a:extLst>
          </p:cNvPr>
          <p:cNvGrpSpPr/>
          <p:nvPr/>
        </p:nvGrpSpPr>
        <p:grpSpPr>
          <a:xfrm>
            <a:off x="1191543" y="6347648"/>
            <a:ext cx="7268889" cy="609745"/>
            <a:chOff x="1191543" y="6347648"/>
            <a:chExt cx="7268889" cy="609745"/>
          </a:xfrm>
        </p:grpSpPr>
        <p:grpSp>
          <p:nvGrpSpPr>
            <p:cNvPr id="31" name="Group 12">
              <a:extLst>
                <a:ext uri="{FF2B5EF4-FFF2-40B4-BE49-F238E27FC236}">
                  <a16:creationId xmlns:a16="http://schemas.microsoft.com/office/drawing/2014/main" id="{9BA5D37E-A19E-9680-A137-0F4B2BC8AE66}"/>
                </a:ext>
              </a:extLst>
            </p:cNvPr>
            <p:cNvGrpSpPr>
              <a:grpSpLocks/>
            </p:cNvGrpSpPr>
            <p:nvPr/>
          </p:nvGrpSpPr>
          <p:grpSpPr bwMode="auto">
            <a:xfrm>
              <a:off x="6444208" y="6422851"/>
              <a:ext cx="2016224" cy="462533"/>
              <a:chOff x="2448" y="3504"/>
              <a:chExt cx="3552" cy="720"/>
            </a:xfrm>
          </p:grpSpPr>
          <p:sp>
            <p:nvSpPr>
              <p:cNvPr id="35" name="AutoShape 13">
                <a:extLst>
                  <a:ext uri="{FF2B5EF4-FFF2-40B4-BE49-F238E27FC236}">
                    <a16:creationId xmlns:a16="http://schemas.microsoft.com/office/drawing/2014/main" id="{EEB8ED04-F05D-BE3B-9434-B60362D77860}"/>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6" name="Picture 14">
                <a:extLst>
                  <a:ext uri="{FF2B5EF4-FFF2-40B4-BE49-F238E27FC236}">
                    <a16:creationId xmlns:a16="http://schemas.microsoft.com/office/drawing/2014/main" id="{B7B85A1E-BB64-17B6-E510-29F52670E89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2" descr="C:\Users\bmason\Documents\_ADT34\2022\HERAULT-TOURISME-LOGO-FR.jpg">
              <a:extLst>
                <a:ext uri="{FF2B5EF4-FFF2-40B4-BE49-F238E27FC236}">
                  <a16:creationId xmlns:a16="http://schemas.microsoft.com/office/drawing/2014/main" id="{0EF01650-B3CA-738A-0E99-D1721B1B1B2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6E879C50-A8AE-D70C-3BF5-730D4B3DD96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a:extLst>
                <a:ext uri="{FF2B5EF4-FFF2-40B4-BE49-F238E27FC236}">
                  <a16:creationId xmlns:a16="http://schemas.microsoft.com/office/drawing/2014/main" id="{9F8DCBC3-8C7E-51E5-53FB-A6BE3E0FFEC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3156013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randombar(horizontal)">
                                      <p:cBhvr>
                                        <p:cTn id="7" dur="500"/>
                                        <p:tgtEl>
                                          <p:spTgt spid="8219"/>
                                        </p:tgtEl>
                                      </p:cBhvr>
                                    </p:animEffect>
                                  </p:childTnLst>
                                </p:cTn>
                              </p:par>
                            </p:childTnLst>
                          </p:cTn>
                        </p:par>
                        <p:par>
                          <p:cTn id="8" fill="hold" nodeType="afterGroup">
                            <p:stCondLst>
                              <p:cond delay="500"/>
                            </p:stCondLst>
                            <p:childTnLst>
                              <p:par>
                                <p:cTn id="9" presetID="23" presetClass="entr" presetSubtype="32" fill="hold" nodeType="afterEffect">
                                  <p:stCondLst>
                                    <p:cond delay="0"/>
                                  </p:stCondLst>
                                  <p:childTnLst>
                                    <p:set>
                                      <p:cBhvr>
                                        <p:cTn id="10" dur="1" fill="hold">
                                          <p:stCondLst>
                                            <p:cond delay="0"/>
                                          </p:stCondLst>
                                        </p:cTn>
                                        <p:tgtEl>
                                          <p:spTgt spid="8220"/>
                                        </p:tgtEl>
                                        <p:attrNameLst>
                                          <p:attrName>style.visibility</p:attrName>
                                        </p:attrNameLst>
                                      </p:cBhvr>
                                      <p:to>
                                        <p:strVal val="visible"/>
                                      </p:to>
                                    </p:set>
                                    <p:anim calcmode="lin" valueType="num">
                                      <p:cBhvr>
                                        <p:cTn id="11" dur="500" fill="hold"/>
                                        <p:tgtEl>
                                          <p:spTgt spid="8220"/>
                                        </p:tgtEl>
                                        <p:attrNameLst>
                                          <p:attrName>ppt_w</p:attrName>
                                        </p:attrNameLst>
                                      </p:cBhvr>
                                      <p:tavLst>
                                        <p:tav tm="0">
                                          <p:val>
                                            <p:strVal val="4*#ppt_w"/>
                                          </p:val>
                                        </p:tav>
                                        <p:tav tm="100000">
                                          <p:val>
                                            <p:strVal val="#ppt_w"/>
                                          </p:val>
                                        </p:tav>
                                      </p:tavLst>
                                    </p:anim>
                                    <p:anim calcmode="lin" valueType="num">
                                      <p:cBhvr>
                                        <p:cTn id="12" dur="500" fill="hold"/>
                                        <p:tgtEl>
                                          <p:spTgt spid="8220"/>
                                        </p:tgtEl>
                                        <p:attrNameLst>
                                          <p:attrName>ppt_h</p:attrName>
                                        </p:attrNameLst>
                                      </p:cBhvr>
                                      <p:tavLst>
                                        <p:tav tm="0">
                                          <p:val>
                                            <p:strVal val="4*#ppt_h"/>
                                          </p:val>
                                        </p:tav>
                                        <p:tav tm="100000">
                                          <p:val>
                                            <p:strVal val="#ppt_h"/>
                                          </p:val>
                                        </p:tav>
                                      </p:tavLst>
                                    </p:anim>
                                  </p:childTnLst>
                                </p:cTn>
                              </p:par>
                            </p:childTnLst>
                          </p:cTn>
                        </p:par>
                        <p:par>
                          <p:cTn id="13" fill="hold" nodeType="afterGroup">
                            <p:stCondLst>
                              <p:cond delay="1000"/>
                            </p:stCondLst>
                            <p:childTnLst>
                              <p:par>
                                <p:cTn id="14" presetID="23" presetClass="entr" presetSubtype="32" fill="hold" nodeType="afterEffect">
                                  <p:stCondLst>
                                    <p:cond delay="0"/>
                                  </p:stCondLst>
                                  <p:childTnLst>
                                    <p:set>
                                      <p:cBhvr>
                                        <p:cTn id="15" dur="1" fill="hold">
                                          <p:stCondLst>
                                            <p:cond delay="0"/>
                                          </p:stCondLst>
                                        </p:cTn>
                                        <p:tgtEl>
                                          <p:spTgt spid="8221"/>
                                        </p:tgtEl>
                                        <p:attrNameLst>
                                          <p:attrName>style.visibility</p:attrName>
                                        </p:attrNameLst>
                                      </p:cBhvr>
                                      <p:to>
                                        <p:strVal val="visible"/>
                                      </p:to>
                                    </p:set>
                                    <p:anim calcmode="lin" valueType="num">
                                      <p:cBhvr>
                                        <p:cTn id="16" dur="500" fill="hold"/>
                                        <p:tgtEl>
                                          <p:spTgt spid="8221"/>
                                        </p:tgtEl>
                                        <p:attrNameLst>
                                          <p:attrName>ppt_w</p:attrName>
                                        </p:attrNameLst>
                                      </p:cBhvr>
                                      <p:tavLst>
                                        <p:tav tm="0">
                                          <p:val>
                                            <p:strVal val="4*#ppt_w"/>
                                          </p:val>
                                        </p:tav>
                                        <p:tav tm="100000">
                                          <p:val>
                                            <p:strVal val="#ppt_w"/>
                                          </p:val>
                                        </p:tav>
                                      </p:tavLst>
                                    </p:anim>
                                    <p:anim calcmode="lin" valueType="num">
                                      <p:cBhvr>
                                        <p:cTn id="17" dur="500" fill="hold"/>
                                        <p:tgtEl>
                                          <p:spTgt spid="8221"/>
                                        </p:tgtEl>
                                        <p:attrNameLst>
                                          <p:attrName>ppt_h</p:attrName>
                                        </p:attrNameLst>
                                      </p:cBhvr>
                                      <p:tavLst>
                                        <p:tav tm="0">
                                          <p:val>
                                            <p:strVal val="4*#ppt_h"/>
                                          </p:val>
                                        </p:tav>
                                        <p:tav tm="100000">
                                          <p:val>
                                            <p:strVal val="#ppt_h"/>
                                          </p:val>
                                        </p:tav>
                                      </p:tavLst>
                                    </p:anim>
                                  </p:childTnLst>
                                </p:cTn>
                              </p:par>
                            </p:childTnLst>
                          </p:cTn>
                        </p:par>
                        <p:par>
                          <p:cTn id="18" fill="hold" nodeType="afterGroup">
                            <p:stCondLst>
                              <p:cond delay="1500"/>
                            </p:stCondLst>
                            <p:childTnLst>
                              <p:par>
                                <p:cTn id="19" presetID="23" presetClass="entr" presetSubtype="528" fill="hold" nodeType="afterEffect">
                                  <p:stCondLst>
                                    <p:cond delay="0"/>
                                  </p:stCondLst>
                                  <p:childTnLst>
                                    <p:set>
                                      <p:cBhvr>
                                        <p:cTn id="20" dur="1" fill="hold">
                                          <p:stCondLst>
                                            <p:cond delay="0"/>
                                          </p:stCondLst>
                                        </p:cTn>
                                        <p:tgtEl>
                                          <p:spTgt spid="8222"/>
                                        </p:tgtEl>
                                        <p:attrNameLst>
                                          <p:attrName>style.visibility</p:attrName>
                                        </p:attrNameLst>
                                      </p:cBhvr>
                                      <p:to>
                                        <p:strVal val="visible"/>
                                      </p:to>
                                    </p:set>
                                    <p:anim calcmode="lin" valueType="num">
                                      <p:cBhvr>
                                        <p:cTn id="21" dur="500" fill="hold"/>
                                        <p:tgtEl>
                                          <p:spTgt spid="8222"/>
                                        </p:tgtEl>
                                        <p:attrNameLst>
                                          <p:attrName>ppt_w</p:attrName>
                                        </p:attrNameLst>
                                      </p:cBhvr>
                                      <p:tavLst>
                                        <p:tav tm="0">
                                          <p:val>
                                            <p:fltVal val="0"/>
                                          </p:val>
                                        </p:tav>
                                        <p:tav tm="100000">
                                          <p:val>
                                            <p:strVal val="#ppt_w"/>
                                          </p:val>
                                        </p:tav>
                                      </p:tavLst>
                                    </p:anim>
                                    <p:anim calcmode="lin" valueType="num">
                                      <p:cBhvr>
                                        <p:cTn id="22" dur="500" fill="hold"/>
                                        <p:tgtEl>
                                          <p:spTgt spid="8222"/>
                                        </p:tgtEl>
                                        <p:attrNameLst>
                                          <p:attrName>ppt_h</p:attrName>
                                        </p:attrNameLst>
                                      </p:cBhvr>
                                      <p:tavLst>
                                        <p:tav tm="0">
                                          <p:val>
                                            <p:fltVal val="0"/>
                                          </p:val>
                                        </p:tav>
                                        <p:tav tm="100000">
                                          <p:val>
                                            <p:strVal val="#ppt_h"/>
                                          </p:val>
                                        </p:tav>
                                      </p:tavLst>
                                    </p:anim>
                                    <p:anim calcmode="lin" valueType="num">
                                      <p:cBhvr>
                                        <p:cTn id="23" dur="500" fill="hold"/>
                                        <p:tgtEl>
                                          <p:spTgt spid="8222"/>
                                        </p:tgtEl>
                                        <p:attrNameLst>
                                          <p:attrName>ppt_x</p:attrName>
                                        </p:attrNameLst>
                                      </p:cBhvr>
                                      <p:tavLst>
                                        <p:tav tm="0">
                                          <p:val>
                                            <p:fltVal val="0.5"/>
                                          </p:val>
                                        </p:tav>
                                        <p:tav tm="100000">
                                          <p:val>
                                            <p:strVal val="#ppt_x"/>
                                          </p:val>
                                        </p:tav>
                                      </p:tavLst>
                                    </p:anim>
                                    <p:anim calcmode="lin" valueType="num">
                                      <p:cBhvr>
                                        <p:cTn id="24" dur="500" fill="hold"/>
                                        <p:tgtEl>
                                          <p:spTgt spid="82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9242"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r="46402"/>
          <a:stretch>
            <a:fillRect/>
          </a:stretch>
        </p:blipFill>
        <p:spPr bwMode="auto">
          <a:xfrm>
            <a:off x="457200" y="1066800"/>
            <a:ext cx="4114800" cy="4859338"/>
          </a:xfrm>
          <a:prstGeom prst="rect">
            <a:avLst/>
          </a:prstGeom>
          <a:noFill/>
          <a:extLst>
            <a:ext uri="{909E8E84-426E-40DD-AFC4-6F175D3DCCD1}">
              <a14:hiddenFill xmlns:a14="http://schemas.microsoft.com/office/drawing/2010/main">
                <a:solidFill>
                  <a:srgbClr val="FFFFFF"/>
                </a:solidFill>
              </a14:hiddenFill>
            </a:ext>
          </a:extLst>
        </p:spPr>
      </p:pic>
      <p:pic>
        <p:nvPicPr>
          <p:cNvPr id="924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r="39455"/>
          <a:stretch>
            <a:fillRect/>
          </a:stretch>
        </p:blipFill>
        <p:spPr bwMode="auto">
          <a:xfrm>
            <a:off x="457200" y="1066800"/>
            <a:ext cx="4648200" cy="4859338"/>
          </a:xfrm>
          <a:prstGeom prst="rect">
            <a:avLst/>
          </a:prstGeom>
          <a:noFill/>
          <a:extLst>
            <a:ext uri="{909E8E84-426E-40DD-AFC4-6F175D3DCCD1}">
              <a14:hiddenFill xmlns:a14="http://schemas.microsoft.com/office/drawing/2010/main">
                <a:solidFill>
                  <a:srgbClr val="FFFFFF"/>
                </a:solidFill>
              </a14:hiddenFill>
            </a:ext>
          </a:extLst>
        </p:spPr>
      </p:pic>
      <p:pic>
        <p:nvPicPr>
          <p:cNvPr id="9244" name="Picture 2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4395788"/>
            <a:ext cx="266700" cy="279400"/>
          </a:xfrm>
          <a:prstGeom prst="rect">
            <a:avLst/>
          </a:prstGeom>
          <a:noFill/>
          <a:extLst>
            <a:ext uri="{909E8E84-426E-40DD-AFC4-6F175D3DCCD1}">
              <a14:hiddenFill xmlns:a14="http://schemas.microsoft.com/office/drawing/2010/main">
                <a:solidFill>
                  <a:srgbClr val="FFFFFF"/>
                </a:solidFill>
              </a14:hiddenFill>
            </a:ext>
          </a:extLst>
        </p:spPr>
      </p:pic>
      <p:pic>
        <p:nvPicPr>
          <p:cNvPr id="9245" name="Picture 2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4132263" y="4548188"/>
            <a:ext cx="287337" cy="287337"/>
          </a:xfrm>
          <a:prstGeom prst="rect">
            <a:avLst/>
          </a:prstGeom>
          <a:noFill/>
          <a:extLst>
            <a:ext uri="{909E8E84-426E-40DD-AFC4-6F175D3DCCD1}">
              <a14:hiddenFill xmlns:a14="http://schemas.microsoft.com/office/drawing/2010/main">
                <a:solidFill>
                  <a:srgbClr val="FFFFFF"/>
                </a:solidFill>
              </a14:hiddenFill>
            </a:ext>
          </a:extLst>
        </p:spPr>
      </p:pic>
      <p:sp>
        <p:nvSpPr>
          <p:cNvPr id="9247" name="AutoShape 31"/>
          <p:cNvSpPr>
            <a:spLocks/>
          </p:cNvSpPr>
          <p:nvPr/>
        </p:nvSpPr>
        <p:spPr bwMode="auto">
          <a:xfrm>
            <a:off x="5791200" y="1371600"/>
            <a:ext cx="2438400" cy="4572000"/>
          </a:xfrm>
          <a:prstGeom prst="roundRect">
            <a:avLst>
              <a:gd name="adj" fmla="val 16667"/>
            </a:avLst>
          </a:prstGeom>
          <a:solidFill>
            <a:schemeClr val="bg1">
              <a:alpha val="61000"/>
            </a:schemeClr>
          </a:solidFill>
          <a:ln w="25400">
            <a:solidFill>
              <a:srgbClr val="F09B1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48" name="Text Box 32"/>
          <p:cNvSpPr txBox="1">
            <a:spLocks noChangeArrowheads="1"/>
          </p:cNvSpPr>
          <p:nvPr/>
        </p:nvSpPr>
        <p:spPr bwMode="auto">
          <a:xfrm>
            <a:off x="6096000" y="5562600"/>
            <a:ext cx="182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altLang="fr-FR" sz="1000">
                <a:latin typeface="Times" pitchFamily="18" charset="0"/>
                <a:cs typeface="Arial" charset="0"/>
              </a:rPr>
              <a:t>Plage du Casino, Valras Plage</a:t>
            </a:r>
          </a:p>
        </p:txBody>
      </p:sp>
      <p:sp>
        <p:nvSpPr>
          <p:cNvPr id="9249" name="Text Box 33"/>
          <p:cNvSpPr txBox="1">
            <a:spLocks/>
          </p:cNvSpPr>
          <p:nvPr/>
        </p:nvSpPr>
        <p:spPr bwMode="auto">
          <a:xfrm>
            <a:off x="6324600" y="1554163"/>
            <a:ext cx="1628775" cy="2746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200" b="1">
                <a:solidFill>
                  <a:srgbClr val="000000"/>
                </a:solidFill>
                <a:effectLst>
                  <a:outerShdw blurRad="38100" dist="38100" dir="2700000" algn="tl">
                    <a:srgbClr val="C0C0C0"/>
                  </a:outerShdw>
                </a:effectLst>
                <a:latin typeface="Arial" charset="0"/>
                <a:ea typeface="ヒラギノ明朝 Pro W3" charset="-128"/>
                <a:sym typeface="Times" pitchFamily="18" charset="0"/>
              </a:rPr>
              <a:t>Vestiaire accessible</a:t>
            </a:r>
          </a:p>
        </p:txBody>
      </p:sp>
      <p:sp>
        <p:nvSpPr>
          <p:cNvPr id="9250" name="Text Box 34"/>
          <p:cNvSpPr txBox="1">
            <a:spLocks/>
          </p:cNvSpPr>
          <p:nvPr/>
        </p:nvSpPr>
        <p:spPr bwMode="auto">
          <a:xfrm>
            <a:off x="6477000" y="3657600"/>
            <a:ext cx="1447800"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b="1">
                <a:solidFill>
                  <a:srgbClr val="000000"/>
                </a:solidFill>
                <a:effectLst>
                  <a:outerShdw blurRad="38100" dist="38100" dir="2700000" algn="tl">
                    <a:srgbClr val="C0C0C0"/>
                  </a:outerShdw>
                </a:effectLst>
                <a:latin typeface="Arial" charset="0"/>
                <a:ea typeface="ヒラギノ明朝 Pro W3" charset="-128"/>
                <a:sym typeface="Times" pitchFamily="18" charset="0"/>
              </a:rPr>
              <a:t>Poste de secours accessible</a:t>
            </a:r>
          </a:p>
        </p:txBody>
      </p:sp>
      <p:pic>
        <p:nvPicPr>
          <p:cNvPr id="9251" name="Picture 3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1524000"/>
            <a:ext cx="266700" cy="279400"/>
          </a:xfrm>
          <a:prstGeom prst="rect">
            <a:avLst/>
          </a:prstGeom>
          <a:noFill/>
          <a:extLst>
            <a:ext uri="{909E8E84-426E-40DD-AFC4-6F175D3DCCD1}">
              <a14:hiddenFill xmlns:a14="http://schemas.microsoft.com/office/drawing/2010/main">
                <a:solidFill>
                  <a:srgbClr val="FFFFFF"/>
                </a:solidFill>
              </a14:hiddenFill>
            </a:ext>
          </a:extLst>
        </p:spPr>
      </p:pic>
      <p:pic>
        <p:nvPicPr>
          <p:cNvPr id="9252" name="Picture 3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6019800" y="3733800"/>
            <a:ext cx="287338" cy="287338"/>
          </a:xfrm>
          <a:prstGeom prst="rect">
            <a:avLst/>
          </a:prstGeom>
          <a:noFill/>
          <a:extLst>
            <a:ext uri="{909E8E84-426E-40DD-AFC4-6F175D3DCCD1}">
              <a14:hiddenFill xmlns:a14="http://schemas.microsoft.com/office/drawing/2010/main">
                <a:solidFill>
                  <a:srgbClr val="FFFFFF"/>
                </a:solidFill>
              </a14:hiddenFill>
            </a:ext>
          </a:extLst>
        </p:spPr>
      </p:pic>
      <p:pic>
        <p:nvPicPr>
          <p:cNvPr id="9253" name="Picture 37" descr="plages séte base nautique balaruc mèze valras 200"/>
          <p:cNvPicPr>
            <a:picLocks noChangeAspect="1" noChangeArrowheads="1"/>
          </p:cNvPicPr>
          <p:nvPr/>
        </p:nvPicPr>
        <p:blipFill>
          <a:blip r:embed="rId6" cstate="print">
            <a:extLst>
              <a:ext uri="{28A0092B-C50C-407E-A947-70E740481C1C}">
                <a14:useLocalDpi xmlns:a14="http://schemas.microsoft.com/office/drawing/2010/main" val="0"/>
              </a:ext>
            </a:extLst>
          </a:blip>
          <a:srcRect b="11549"/>
          <a:stretch>
            <a:fillRect/>
          </a:stretch>
        </p:blipFill>
        <p:spPr bwMode="auto">
          <a:xfrm>
            <a:off x="6019800" y="4191000"/>
            <a:ext cx="1981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1951038"/>
            <a:ext cx="1512888" cy="1554162"/>
          </a:xfrm>
          <a:prstGeom prst="rect">
            <a:avLst/>
          </a:prstGeom>
          <a:noFill/>
          <a:extLst>
            <a:ext uri="{909E8E84-426E-40DD-AFC4-6F175D3DCCD1}">
              <a14:hiddenFill xmlns:a14="http://schemas.microsoft.com/office/drawing/2010/main">
                <a:solidFill>
                  <a:srgbClr val="FFFFFF"/>
                </a:solidFill>
              </a14:hiddenFill>
            </a:ext>
          </a:extLst>
        </p:spPr>
      </p:pic>
      <p:grpSp>
        <p:nvGrpSpPr>
          <p:cNvPr id="9256" name="Group 40"/>
          <p:cNvGrpSpPr>
            <a:grpSpLocks/>
          </p:cNvGrpSpPr>
          <p:nvPr/>
        </p:nvGrpSpPr>
        <p:grpSpPr bwMode="auto">
          <a:xfrm>
            <a:off x="2362200" y="2667000"/>
            <a:ext cx="1725613" cy="3098800"/>
            <a:chOff x="1488" y="1680"/>
            <a:chExt cx="1087" cy="1952"/>
          </a:xfrm>
        </p:grpSpPr>
        <p:pic>
          <p:nvPicPr>
            <p:cNvPr id="9257" name="Picture 4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4" y="1864"/>
              <a:ext cx="176" cy="176"/>
            </a:xfrm>
            <a:prstGeom prst="rect">
              <a:avLst/>
            </a:prstGeom>
            <a:noFill/>
            <a:extLst>
              <a:ext uri="{909E8E84-426E-40DD-AFC4-6F175D3DCCD1}">
                <a14:hiddenFill xmlns:a14="http://schemas.microsoft.com/office/drawing/2010/main">
                  <a:solidFill>
                    <a:srgbClr val="FFFFFF"/>
                  </a:solidFill>
                </a14:hiddenFill>
              </a:ext>
            </a:extLst>
          </p:spPr>
        </p:pic>
        <p:pic>
          <p:nvPicPr>
            <p:cNvPr id="9258" name="Picture 4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 y="1728"/>
              <a:ext cx="175" cy="176"/>
            </a:xfrm>
            <a:prstGeom prst="rect">
              <a:avLst/>
            </a:prstGeom>
            <a:noFill/>
            <a:extLst>
              <a:ext uri="{909E8E84-426E-40DD-AFC4-6F175D3DCCD1}">
                <a14:hiddenFill xmlns:a14="http://schemas.microsoft.com/office/drawing/2010/main">
                  <a:solidFill>
                    <a:srgbClr val="FFFFFF"/>
                  </a:solidFill>
                </a14:hiddenFill>
              </a:ext>
            </a:extLst>
          </p:spPr>
        </p:pic>
        <p:grpSp>
          <p:nvGrpSpPr>
            <p:cNvPr id="9259" name="Group 43"/>
            <p:cNvGrpSpPr>
              <a:grpSpLocks/>
            </p:cNvGrpSpPr>
            <p:nvPr/>
          </p:nvGrpSpPr>
          <p:grpSpPr bwMode="auto">
            <a:xfrm>
              <a:off x="1488" y="1680"/>
              <a:ext cx="369" cy="1952"/>
              <a:chOff x="1488" y="1680"/>
              <a:chExt cx="369" cy="1952"/>
            </a:xfrm>
          </p:grpSpPr>
          <p:pic>
            <p:nvPicPr>
              <p:cNvPr id="9260" name="Picture 4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 y="1680"/>
                <a:ext cx="184" cy="176"/>
              </a:xfrm>
              <a:prstGeom prst="rect">
                <a:avLst/>
              </a:prstGeom>
              <a:noFill/>
              <a:extLst>
                <a:ext uri="{909E8E84-426E-40DD-AFC4-6F175D3DCCD1}">
                  <a14:hiddenFill xmlns:a14="http://schemas.microsoft.com/office/drawing/2010/main">
                    <a:solidFill>
                      <a:srgbClr val="FFFFFF"/>
                    </a:solidFill>
                  </a14:hiddenFill>
                </a:ext>
              </a:extLst>
            </p:spPr>
          </p:pic>
          <p:pic>
            <p:nvPicPr>
              <p:cNvPr id="9261" name="Picture 4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400"/>
                <a:ext cx="193" cy="176"/>
              </a:xfrm>
              <a:prstGeom prst="rect">
                <a:avLst/>
              </a:prstGeom>
              <a:noFill/>
              <a:extLst>
                <a:ext uri="{909E8E84-426E-40DD-AFC4-6F175D3DCCD1}">
                  <a14:hiddenFill xmlns:a14="http://schemas.microsoft.com/office/drawing/2010/main">
                    <a:solidFill>
                      <a:srgbClr val="FFFFFF"/>
                    </a:solidFill>
                  </a14:hiddenFill>
                </a:ext>
              </a:extLst>
            </p:spPr>
          </p:pic>
          <p:pic>
            <p:nvPicPr>
              <p:cNvPr id="9262" name="Picture 46">
                <a:hlinkHover r:id="" action="ppaction://noaction" highlightClick="1"/>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0" y="3456"/>
                <a:ext cx="177" cy="17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265" name="Text Box 49"/>
          <p:cNvSpPr txBox="1">
            <a:spLocks noChangeArrowheads="1"/>
          </p:cNvSpPr>
          <p:nvPr/>
        </p:nvSpPr>
        <p:spPr bwMode="auto">
          <a:xfrm>
            <a:off x="914400" y="838200"/>
            <a:ext cx="2590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200" b="1" dirty="0">
                <a:solidFill>
                  <a:srgbClr val="F4C566"/>
                </a:solidFill>
                <a:effectLst>
                  <a:outerShdw blurRad="38100" dist="38100" dir="2700000" algn="tl">
                    <a:srgbClr val="C0C0C0"/>
                  </a:outerShdw>
                </a:effectLst>
              </a:rPr>
              <a:t>Quatrième étape : </a:t>
            </a:r>
          </a:p>
        </p:txBody>
      </p:sp>
      <p:sp>
        <p:nvSpPr>
          <p:cNvPr id="28" name="Rectangle 3">
            <a:extLst>
              <a:ext uri="{FF2B5EF4-FFF2-40B4-BE49-F238E27FC236}">
                <a16:creationId xmlns:a16="http://schemas.microsoft.com/office/drawing/2014/main" id="{3A440CBF-6035-E52D-90C7-C2D3695099DB}"/>
              </a:ext>
            </a:extLst>
          </p:cNvPr>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0" name="Groupe 29">
            <a:extLst>
              <a:ext uri="{FF2B5EF4-FFF2-40B4-BE49-F238E27FC236}">
                <a16:creationId xmlns:a16="http://schemas.microsoft.com/office/drawing/2014/main" id="{BE399F7C-986D-98A5-03E5-F23A540246C0}"/>
              </a:ext>
            </a:extLst>
          </p:cNvPr>
          <p:cNvGrpSpPr/>
          <p:nvPr/>
        </p:nvGrpSpPr>
        <p:grpSpPr>
          <a:xfrm>
            <a:off x="1191543" y="6347648"/>
            <a:ext cx="7268889" cy="609745"/>
            <a:chOff x="1191543" y="6347648"/>
            <a:chExt cx="7268889" cy="609745"/>
          </a:xfrm>
        </p:grpSpPr>
        <p:grpSp>
          <p:nvGrpSpPr>
            <p:cNvPr id="31" name="Group 12">
              <a:extLst>
                <a:ext uri="{FF2B5EF4-FFF2-40B4-BE49-F238E27FC236}">
                  <a16:creationId xmlns:a16="http://schemas.microsoft.com/office/drawing/2014/main" id="{FBE87C55-A250-2765-0DC0-7006DAA57649}"/>
                </a:ext>
              </a:extLst>
            </p:cNvPr>
            <p:cNvGrpSpPr>
              <a:grpSpLocks/>
            </p:cNvGrpSpPr>
            <p:nvPr/>
          </p:nvGrpSpPr>
          <p:grpSpPr bwMode="auto">
            <a:xfrm>
              <a:off x="6444208" y="6422851"/>
              <a:ext cx="2016224" cy="462533"/>
              <a:chOff x="2448" y="3504"/>
              <a:chExt cx="3552" cy="720"/>
            </a:xfrm>
          </p:grpSpPr>
          <p:sp>
            <p:nvSpPr>
              <p:cNvPr id="35" name="AutoShape 13">
                <a:extLst>
                  <a:ext uri="{FF2B5EF4-FFF2-40B4-BE49-F238E27FC236}">
                    <a16:creationId xmlns:a16="http://schemas.microsoft.com/office/drawing/2014/main" id="{1C0E5D2C-9ADB-D0D6-4414-F29D305C9B72}"/>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6" name="Picture 14">
                <a:extLst>
                  <a:ext uri="{FF2B5EF4-FFF2-40B4-BE49-F238E27FC236}">
                    <a16:creationId xmlns:a16="http://schemas.microsoft.com/office/drawing/2014/main" id="{534668FE-3654-20B1-DAFF-7017093DB9E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2" descr="C:\Users\bmason\Documents\_ADT34\2022\HERAULT-TOURISME-LOGO-FR.jpg">
              <a:extLst>
                <a:ext uri="{FF2B5EF4-FFF2-40B4-BE49-F238E27FC236}">
                  <a16:creationId xmlns:a16="http://schemas.microsoft.com/office/drawing/2014/main" id="{DB8D4EC9-148F-9DE0-A9F0-13143981D20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C304A995-CB3E-E32F-FE66-91100BAB753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a:extLst>
                <a:ext uri="{FF2B5EF4-FFF2-40B4-BE49-F238E27FC236}">
                  <a16:creationId xmlns:a16="http://schemas.microsoft.com/office/drawing/2014/main" id="{96A55DB9-8678-9998-3B8E-36E6DEA600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517444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243"/>
                                        </p:tgtEl>
                                        <p:attrNameLst>
                                          <p:attrName>style.visibility</p:attrName>
                                        </p:attrNameLst>
                                      </p:cBhvr>
                                      <p:to>
                                        <p:strVal val="visible"/>
                                      </p:to>
                                    </p:set>
                                    <p:animEffect transition="in" filter="randombar(horizontal)">
                                      <p:cBhvr>
                                        <p:cTn id="7" dur="500"/>
                                        <p:tgtEl>
                                          <p:spTgt spid="9243"/>
                                        </p:tgtEl>
                                      </p:cBhvr>
                                    </p:animEffect>
                                  </p:childTnLst>
                                </p:cTn>
                              </p:par>
                            </p:childTnLst>
                          </p:cTn>
                        </p:par>
                        <p:par>
                          <p:cTn id="8" fill="hold" nodeType="afterGroup">
                            <p:stCondLst>
                              <p:cond delay="500"/>
                            </p:stCondLst>
                            <p:childTnLst>
                              <p:par>
                                <p:cTn id="9" presetID="23" presetClass="entr" presetSubtype="32" fill="hold" nodeType="afterEffect">
                                  <p:stCondLst>
                                    <p:cond delay="1000"/>
                                  </p:stCondLst>
                                  <p:childTnLst>
                                    <p:set>
                                      <p:cBhvr>
                                        <p:cTn id="10" dur="1" fill="hold">
                                          <p:stCondLst>
                                            <p:cond delay="0"/>
                                          </p:stCondLst>
                                        </p:cTn>
                                        <p:tgtEl>
                                          <p:spTgt spid="9245"/>
                                        </p:tgtEl>
                                        <p:attrNameLst>
                                          <p:attrName>style.visibility</p:attrName>
                                        </p:attrNameLst>
                                      </p:cBhvr>
                                      <p:to>
                                        <p:strVal val="visible"/>
                                      </p:to>
                                    </p:set>
                                    <p:anim calcmode="lin" valueType="num">
                                      <p:cBhvr>
                                        <p:cTn id="11" dur="500" fill="hold"/>
                                        <p:tgtEl>
                                          <p:spTgt spid="9245"/>
                                        </p:tgtEl>
                                        <p:attrNameLst>
                                          <p:attrName>ppt_w</p:attrName>
                                        </p:attrNameLst>
                                      </p:cBhvr>
                                      <p:tavLst>
                                        <p:tav tm="0">
                                          <p:val>
                                            <p:strVal val="4*#ppt_w"/>
                                          </p:val>
                                        </p:tav>
                                        <p:tav tm="100000">
                                          <p:val>
                                            <p:strVal val="#ppt_w"/>
                                          </p:val>
                                        </p:tav>
                                      </p:tavLst>
                                    </p:anim>
                                    <p:anim calcmode="lin" valueType="num">
                                      <p:cBhvr>
                                        <p:cTn id="12" dur="500" fill="hold"/>
                                        <p:tgtEl>
                                          <p:spTgt spid="9245"/>
                                        </p:tgtEl>
                                        <p:attrNameLst>
                                          <p:attrName>ppt_h</p:attrName>
                                        </p:attrNameLst>
                                      </p:cBhvr>
                                      <p:tavLst>
                                        <p:tav tm="0">
                                          <p:val>
                                            <p:strVal val="4*#ppt_h"/>
                                          </p:val>
                                        </p:tav>
                                        <p:tav tm="100000">
                                          <p:val>
                                            <p:strVal val="#ppt_h"/>
                                          </p:val>
                                        </p:tav>
                                      </p:tavLst>
                                    </p:anim>
                                  </p:childTnLst>
                                </p:cTn>
                              </p:par>
                            </p:childTnLst>
                          </p:cTn>
                        </p:par>
                        <p:par>
                          <p:cTn id="13" fill="hold" nodeType="afterGroup">
                            <p:stCondLst>
                              <p:cond delay="2000"/>
                            </p:stCondLst>
                            <p:childTnLst>
                              <p:par>
                                <p:cTn id="14" presetID="23" presetClass="entr" presetSubtype="32" fill="hold" nodeType="afterEffect">
                                  <p:stCondLst>
                                    <p:cond delay="0"/>
                                  </p:stCondLst>
                                  <p:childTnLst>
                                    <p:set>
                                      <p:cBhvr>
                                        <p:cTn id="15" dur="1" fill="hold">
                                          <p:stCondLst>
                                            <p:cond delay="0"/>
                                          </p:stCondLst>
                                        </p:cTn>
                                        <p:tgtEl>
                                          <p:spTgt spid="9244"/>
                                        </p:tgtEl>
                                        <p:attrNameLst>
                                          <p:attrName>style.visibility</p:attrName>
                                        </p:attrNameLst>
                                      </p:cBhvr>
                                      <p:to>
                                        <p:strVal val="visible"/>
                                      </p:to>
                                    </p:set>
                                    <p:anim calcmode="lin" valueType="num">
                                      <p:cBhvr>
                                        <p:cTn id="16" dur="500" fill="hold"/>
                                        <p:tgtEl>
                                          <p:spTgt spid="9244"/>
                                        </p:tgtEl>
                                        <p:attrNameLst>
                                          <p:attrName>ppt_w</p:attrName>
                                        </p:attrNameLst>
                                      </p:cBhvr>
                                      <p:tavLst>
                                        <p:tav tm="0">
                                          <p:val>
                                            <p:strVal val="4*#ppt_w"/>
                                          </p:val>
                                        </p:tav>
                                        <p:tav tm="100000">
                                          <p:val>
                                            <p:strVal val="#ppt_w"/>
                                          </p:val>
                                        </p:tav>
                                      </p:tavLst>
                                    </p:anim>
                                    <p:anim calcmode="lin" valueType="num">
                                      <p:cBhvr>
                                        <p:cTn id="17" dur="500" fill="hold"/>
                                        <p:tgtEl>
                                          <p:spTgt spid="924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0270" name="Picture 30"/>
          <p:cNvPicPr>
            <a:picLocks noChangeAspect="1" noChangeArrowheads="1"/>
          </p:cNvPicPr>
          <p:nvPr/>
        </p:nvPicPr>
        <p:blipFill>
          <a:blip r:embed="rId2" cstate="print">
            <a:extLst>
              <a:ext uri="{28A0092B-C50C-407E-A947-70E740481C1C}">
                <a14:useLocalDpi xmlns:a14="http://schemas.microsoft.com/office/drawing/2010/main" val="0"/>
              </a:ext>
            </a:extLst>
          </a:blip>
          <a:srcRect r="39455"/>
          <a:stretch>
            <a:fillRect/>
          </a:stretch>
        </p:blipFill>
        <p:spPr bwMode="auto">
          <a:xfrm>
            <a:off x="457200" y="1066800"/>
            <a:ext cx="4648200" cy="4859338"/>
          </a:xfrm>
          <a:prstGeom prst="rect">
            <a:avLst/>
          </a:prstGeom>
          <a:noFill/>
          <a:extLst>
            <a:ext uri="{909E8E84-426E-40DD-AFC4-6F175D3DCCD1}">
              <a14:hiddenFill xmlns:a14="http://schemas.microsoft.com/office/drawing/2010/main">
                <a:solidFill>
                  <a:srgbClr val="FFFFFF"/>
                </a:solidFill>
              </a14:hiddenFill>
            </a:ext>
          </a:extLst>
        </p:spPr>
      </p:pic>
      <p:pic>
        <p:nvPicPr>
          <p:cNvPr id="10271"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r="9677"/>
          <a:stretch>
            <a:fillRect/>
          </a:stretch>
        </p:blipFill>
        <p:spPr bwMode="auto">
          <a:xfrm>
            <a:off x="457200" y="1066800"/>
            <a:ext cx="6934200" cy="4859338"/>
          </a:xfrm>
          <a:prstGeom prst="rect">
            <a:avLst/>
          </a:prstGeom>
          <a:noFill/>
          <a:extLst>
            <a:ext uri="{909E8E84-426E-40DD-AFC4-6F175D3DCCD1}">
              <a14:hiddenFill xmlns:a14="http://schemas.microsoft.com/office/drawing/2010/main">
                <a:solidFill>
                  <a:srgbClr val="FFFFFF"/>
                </a:solidFill>
              </a14:hiddenFill>
            </a:ext>
          </a:extLst>
        </p:spPr>
      </p:pic>
      <p:pic>
        <p:nvPicPr>
          <p:cNvPr id="10272" name="Picture 3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1752600"/>
            <a:ext cx="282575" cy="279400"/>
          </a:xfrm>
          <a:prstGeom prst="rect">
            <a:avLst/>
          </a:prstGeom>
          <a:noFill/>
          <a:extLst>
            <a:ext uri="{909E8E84-426E-40DD-AFC4-6F175D3DCCD1}">
              <a14:hiddenFill xmlns:a14="http://schemas.microsoft.com/office/drawing/2010/main">
                <a:solidFill>
                  <a:srgbClr val="FFFFFF"/>
                </a:solidFill>
              </a14:hiddenFill>
            </a:ext>
          </a:extLst>
        </p:spPr>
      </p:pic>
      <p:pic>
        <p:nvPicPr>
          <p:cNvPr id="10273" name="Picture 3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2743200"/>
            <a:ext cx="282575" cy="279400"/>
          </a:xfrm>
          <a:prstGeom prst="rect">
            <a:avLst/>
          </a:prstGeom>
          <a:noFill/>
          <a:extLst>
            <a:ext uri="{909E8E84-426E-40DD-AFC4-6F175D3DCCD1}">
              <a14:hiddenFill xmlns:a14="http://schemas.microsoft.com/office/drawing/2010/main">
                <a:solidFill>
                  <a:srgbClr val="FFFFFF"/>
                </a:solidFill>
              </a14:hiddenFill>
            </a:ext>
          </a:extLst>
        </p:spPr>
      </p:pic>
      <p:sp>
        <p:nvSpPr>
          <p:cNvPr id="10276" name="AutoShape 36"/>
          <p:cNvSpPr>
            <a:spLocks/>
          </p:cNvSpPr>
          <p:nvPr/>
        </p:nvSpPr>
        <p:spPr bwMode="auto">
          <a:xfrm>
            <a:off x="6477000" y="3276600"/>
            <a:ext cx="2438400" cy="2819400"/>
          </a:xfrm>
          <a:prstGeom prst="roundRect">
            <a:avLst>
              <a:gd name="adj" fmla="val 16667"/>
            </a:avLst>
          </a:prstGeom>
          <a:solidFill>
            <a:schemeClr val="bg1">
              <a:alpha val="61000"/>
            </a:schemeClr>
          </a:solidFill>
          <a:ln w="12700">
            <a:solidFill>
              <a:srgbClr val="F09B1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77" name="Text Box 37"/>
          <p:cNvSpPr txBox="1">
            <a:spLocks/>
          </p:cNvSpPr>
          <p:nvPr/>
        </p:nvSpPr>
        <p:spPr bwMode="auto">
          <a:xfrm>
            <a:off x="6621463" y="3503613"/>
            <a:ext cx="2212975"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1300" b="1">
                <a:solidFill>
                  <a:srgbClr val="000000"/>
                </a:solidFill>
                <a:effectLst>
                  <a:outerShdw blurRad="38100" dist="38100" dir="2700000" algn="tl">
                    <a:srgbClr val="C0C0C0"/>
                  </a:outerShdw>
                </a:effectLst>
                <a:latin typeface="Arial" charset="0"/>
                <a:ea typeface="ヒラギノ明朝 Pro W3" charset="-128"/>
                <a:sym typeface="Times" pitchFamily="18" charset="0"/>
              </a:rPr>
              <a:t>Zone d’ombre accessible</a:t>
            </a:r>
            <a:r>
              <a:rPr lang="fr-FR" altLang="fr-FR" sz="1400" b="1">
                <a:solidFill>
                  <a:srgbClr val="000000"/>
                </a:solidFill>
                <a:effectLst>
                  <a:outerShdw blurRad="38100" dist="38100" dir="2700000" algn="tl">
                    <a:srgbClr val="C0C0C0"/>
                  </a:outerShdw>
                </a:effectLst>
                <a:latin typeface="Arial" charset="0"/>
                <a:ea typeface="ヒラギノ明朝 Pro W3" charset="-128"/>
                <a:sym typeface="Times" pitchFamily="18" charset="0"/>
              </a:rPr>
              <a:t> </a:t>
            </a:r>
          </a:p>
        </p:txBody>
      </p:sp>
      <p:sp>
        <p:nvSpPr>
          <p:cNvPr id="10279" name="Text Box 39"/>
          <p:cNvSpPr txBox="1">
            <a:spLocks noChangeArrowheads="1"/>
          </p:cNvSpPr>
          <p:nvPr/>
        </p:nvSpPr>
        <p:spPr bwMode="auto">
          <a:xfrm>
            <a:off x="6775450" y="5622925"/>
            <a:ext cx="1911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FR" altLang="fr-FR" sz="1000">
                <a:latin typeface="Times" pitchFamily="18" charset="0"/>
                <a:cs typeface="Arial" charset="0"/>
              </a:rPr>
              <a:t>« Lire à la Mer », Frontignan</a:t>
            </a:r>
          </a:p>
        </p:txBody>
      </p:sp>
      <p:grpSp>
        <p:nvGrpSpPr>
          <p:cNvPr id="10280" name="Group 40"/>
          <p:cNvGrpSpPr>
            <a:grpSpLocks/>
          </p:cNvGrpSpPr>
          <p:nvPr/>
        </p:nvGrpSpPr>
        <p:grpSpPr bwMode="auto">
          <a:xfrm>
            <a:off x="2362200" y="2667000"/>
            <a:ext cx="2552700" cy="3098800"/>
            <a:chOff x="1488" y="1680"/>
            <a:chExt cx="1608" cy="1952"/>
          </a:xfrm>
        </p:grpSpPr>
        <p:pic>
          <p:nvPicPr>
            <p:cNvPr id="10281" name="Picture 4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 y="2769"/>
              <a:ext cx="168" cy="176"/>
            </a:xfrm>
            <a:prstGeom prst="rect">
              <a:avLst/>
            </a:prstGeom>
            <a:noFill/>
            <a:extLst>
              <a:ext uri="{909E8E84-426E-40DD-AFC4-6F175D3DCCD1}">
                <a14:hiddenFill xmlns:a14="http://schemas.microsoft.com/office/drawing/2010/main">
                  <a:solidFill>
                    <a:srgbClr val="FFFFFF"/>
                  </a:solidFill>
                </a14:hiddenFill>
              </a:ext>
            </a:extLst>
          </p:spPr>
        </p:pic>
        <p:pic>
          <p:nvPicPr>
            <p:cNvPr id="10282" name="Picture 4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2603" y="2865"/>
              <a:ext cx="181" cy="181"/>
            </a:xfrm>
            <a:prstGeom prst="rect">
              <a:avLst/>
            </a:prstGeom>
            <a:noFill/>
            <a:extLst>
              <a:ext uri="{909E8E84-426E-40DD-AFC4-6F175D3DCCD1}">
                <a14:hiddenFill xmlns:a14="http://schemas.microsoft.com/office/drawing/2010/main">
                  <a:solidFill>
                    <a:srgbClr val="FFFFFF"/>
                  </a:solidFill>
                </a14:hiddenFill>
              </a:ext>
            </a:extLst>
          </p:spPr>
        </p:pic>
        <p:grpSp>
          <p:nvGrpSpPr>
            <p:cNvPr id="10283" name="Group 43"/>
            <p:cNvGrpSpPr>
              <a:grpSpLocks/>
            </p:cNvGrpSpPr>
            <p:nvPr/>
          </p:nvGrpSpPr>
          <p:grpSpPr bwMode="auto">
            <a:xfrm>
              <a:off x="1488" y="1680"/>
              <a:ext cx="1087" cy="1952"/>
              <a:chOff x="1488" y="1680"/>
              <a:chExt cx="1087" cy="1952"/>
            </a:xfrm>
          </p:grpSpPr>
          <p:pic>
            <p:nvPicPr>
              <p:cNvPr id="10284" name="Picture 4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4" y="1864"/>
                <a:ext cx="176" cy="176"/>
              </a:xfrm>
              <a:prstGeom prst="rect">
                <a:avLst/>
              </a:prstGeom>
              <a:noFill/>
              <a:extLst>
                <a:ext uri="{909E8E84-426E-40DD-AFC4-6F175D3DCCD1}">
                  <a14:hiddenFill xmlns:a14="http://schemas.microsoft.com/office/drawing/2010/main">
                    <a:solidFill>
                      <a:srgbClr val="FFFFFF"/>
                    </a:solidFill>
                  </a14:hiddenFill>
                </a:ext>
              </a:extLst>
            </p:spPr>
          </p:pic>
          <p:pic>
            <p:nvPicPr>
              <p:cNvPr id="10285" name="Picture 4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 y="1728"/>
                <a:ext cx="175" cy="176"/>
              </a:xfrm>
              <a:prstGeom prst="rect">
                <a:avLst/>
              </a:prstGeom>
              <a:noFill/>
              <a:extLst>
                <a:ext uri="{909E8E84-426E-40DD-AFC4-6F175D3DCCD1}">
                  <a14:hiddenFill xmlns:a14="http://schemas.microsoft.com/office/drawing/2010/main">
                    <a:solidFill>
                      <a:srgbClr val="FFFFFF"/>
                    </a:solidFill>
                  </a14:hiddenFill>
                </a:ext>
              </a:extLst>
            </p:spPr>
          </p:pic>
          <p:grpSp>
            <p:nvGrpSpPr>
              <p:cNvPr id="10286" name="Group 46"/>
              <p:cNvGrpSpPr>
                <a:grpSpLocks/>
              </p:cNvGrpSpPr>
              <p:nvPr/>
            </p:nvGrpSpPr>
            <p:grpSpPr bwMode="auto">
              <a:xfrm>
                <a:off x="1488" y="1680"/>
                <a:ext cx="369" cy="1952"/>
                <a:chOff x="1488" y="1680"/>
                <a:chExt cx="369" cy="1952"/>
              </a:xfrm>
            </p:grpSpPr>
            <p:pic>
              <p:nvPicPr>
                <p:cNvPr id="10287" name="Picture 47"/>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 y="1680"/>
                  <a:ext cx="184" cy="176"/>
                </a:xfrm>
                <a:prstGeom prst="rect">
                  <a:avLst/>
                </a:prstGeom>
                <a:noFill/>
                <a:extLst>
                  <a:ext uri="{909E8E84-426E-40DD-AFC4-6F175D3DCCD1}">
                    <a14:hiddenFill xmlns:a14="http://schemas.microsoft.com/office/drawing/2010/main">
                      <a:solidFill>
                        <a:srgbClr val="FFFFFF"/>
                      </a:solidFill>
                    </a14:hiddenFill>
                  </a:ext>
                </a:extLst>
              </p:spPr>
            </p:pic>
            <p:pic>
              <p:nvPicPr>
                <p:cNvPr id="10288" name="Picture 4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400"/>
                  <a:ext cx="193" cy="176"/>
                </a:xfrm>
                <a:prstGeom prst="rect">
                  <a:avLst/>
                </a:prstGeom>
                <a:noFill/>
                <a:extLst>
                  <a:ext uri="{909E8E84-426E-40DD-AFC4-6F175D3DCCD1}">
                    <a14:hiddenFill xmlns:a14="http://schemas.microsoft.com/office/drawing/2010/main">
                      <a:solidFill>
                        <a:srgbClr val="FFFFFF"/>
                      </a:solidFill>
                    </a14:hiddenFill>
                  </a:ext>
                </a:extLst>
              </p:spPr>
            </p:pic>
            <p:pic>
              <p:nvPicPr>
                <p:cNvPr id="10289" name="Picture 49">
                  <a:hlinkHover r:id="" action="ppaction://noaction" highlightClick="1"/>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0" y="3456"/>
                  <a:ext cx="177" cy="17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0292" name="Text Box 52"/>
          <p:cNvSpPr txBox="1">
            <a:spLocks noChangeArrowheads="1"/>
          </p:cNvSpPr>
          <p:nvPr/>
        </p:nvSpPr>
        <p:spPr bwMode="auto">
          <a:xfrm>
            <a:off x="914400" y="838200"/>
            <a:ext cx="2590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200" b="1" dirty="0">
                <a:solidFill>
                  <a:srgbClr val="F4C566"/>
                </a:solidFill>
                <a:effectLst>
                  <a:outerShdw blurRad="38100" dist="38100" dir="2700000" algn="tl">
                    <a:srgbClr val="C0C0C0"/>
                  </a:outerShdw>
                </a:effectLst>
              </a:rPr>
              <a:t>Cinquième étape : </a:t>
            </a:r>
          </a:p>
        </p:txBody>
      </p:sp>
      <p:sp>
        <p:nvSpPr>
          <p:cNvPr id="10294" name="Rectangle 54"/>
          <p:cNvSpPr>
            <a:spLocks noChangeArrowheads="1"/>
          </p:cNvSpPr>
          <p:nvPr/>
        </p:nvSpPr>
        <p:spPr bwMode="auto">
          <a:xfrm>
            <a:off x="377190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10293" name="Picture 53" descr="li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3962400"/>
            <a:ext cx="2286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3">
            <a:extLst>
              <a:ext uri="{FF2B5EF4-FFF2-40B4-BE49-F238E27FC236}">
                <a16:creationId xmlns:a16="http://schemas.microsoft.com/office/drawing/2014/main" id="{5EE94E54-35EE-6757-AC5C-C9D56EED6F59}"/>
              </a:ext>
            </a:extLst>
          </p:cNvPr>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0" name="Groupe 29">
            <a:extLst>
              <a:ext uri="{FF2B5EF4-FFF2-40B4-BE49-F238E27FC236}">
                <a16:creationId xmlns:a16="http://schemas.microsoft.com/office/drawing/2014/main" id="{AC5B843D-52D2-998B-C516-0DCFE2C08694}"/>
              </a:ext>
            </a:extLst>
          </p:cNvPr>
          <p:cNvGrpSpPr/>
          <p:nvPr/>
        </p:nvGrpSpPr>
        <p:grpSpPr>
          <a:xfrm>
            <a:off x="1191543" y="6347648"/>
            <a:ext cx="7268889" cy="609745"/>
            <a:chOff x="1191543" y="6347648"/>
            <a:chExt cx="7268889" cy="609745"/>
          </a:xfrm>
        </p:grpSpPr>
        <p:grpSp>
          <p:nvGrpSpPr>
            <p:cNvPr id="31" name="Group 12">
              <a:extLst>
                <a:ext uri="{FF2B5EF4-FFF2-40B4-BE49-F238E27FC236}">
                  <a16:creationId xmlns:a16="http://schemas.microsoft.com/office/drawing/2014/main" id="{2AFDF055-BF52-AF2F-029C-8DF3E840F7F2}"/>
                </a:ext>
              </a:extLst>
            </p:cNvPr>
            <p:cNvGrpSpPr>
              <a:grpSpLocks/>
            </p:cNvGrpSpPr>
            <p:nvPr/>
          </p:nvGrpSpPr>
          <p:grpSpPr bwMode="auto">
            <a:xfrm>
              <a:off x="6444208" y="6422851"/>
              <a:ext cx="2016224" cy="462533"/>
              <a:chOff x="2448" y="3504"/>
              <a:chExt cx="3552" cy="720"/>
            </a:xfrm>
          </p:grpSpPr>
          <p:sp>
            <p:nvSpPr>
              <p:cNvPr id="35" name="AutoShape 13">
                <a:extLst>
                  <a:ext uri="{FF2B5EF4-FFF2-40B4-BE49-F238E27FC236}">
                    <a16:creationId xmlns:a16="http://schemas.microsoft.com/office/drawing/2014/main" id="{39FE6B93-D853-E17F-CBA0-AAA11D402E00}"/>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6" name="Picture 14">
                <a:extLst>
                  <a:ext uri="{FF2B5EF4-FFF2-40B4-BE49-F238E27FC236}">
                    <a16:creationId xmlns:a16="http://schemas.microsoft.com/office/drawing/2014/main" id="{9C8AACAA-C01D-B285-262B-5F4651FD15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2" descr="C:\Users\bmason\Documents\_ADT34\2022\HERAULT-TOURISME-LOGO-FR.jpg">
              <a:extLst>
                <a:ext uri="{FF2B5EF4-FFF2-40B4-BE49-F238E27FC236}">
                  <a16:creationId xmlns:a16="http://schemas.microsoft.com/office/drawing/2014/main" id="{CDD98E54-4FAF-239E-4542-8C16D05BAD7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311901C7-C318-DCE3-12E3-B2E8A51AC5D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a:extLst>
                <a:ext uri="{FF2B5EF4-FFF2-40B4-BE49-F238E27FC236}">
                  <a16:creationId xmlns:a16="http://schemas.microsoft.com/office/drawing/2014/main" id="{35E73D43-5403-3454-5DCF-499975A490D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3261393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271"/>
                                        </p:tgtEl>
                                        <p:attrNameLst>
                                          <p:attrName>style.visibility</p:attrName>
                                        </p:attrNameLst>
                                      </p:cBhvr>
                                      <p:to>
                                        <p:strVal val="visible"/>
                                      </p:to>
                                    </p:set>
                                    <p:animEffect transition="in" filter="randombar(horizontal)">
                                      <p:cBhvr>
                                        <p:cTn id="7" dur="500"/>
                                        <p:tgtEl>
                                          <p:spTgt spid="10271"/>
                                        </p:tgtEl>
                                      </p:cBhvr>
                                    </p:animEffect>
                                  </p:childTnLst>
                                </p:cTn>
                              </p:par>
                            </p:childTnLst>
                          </p:cTn>
                        </p:par>
                        <p:par>
                          <p:cTn id="8" fill="hold" nodeType="afterGroup">
                            <p:stCondLst>
                              <p:cond delay="500"/>
                            </p:stCondLst>
                            <p:childTnLst>
                              <p:par>
                                <p:cTn id="9" presetID="23" presetClass="entr" presetSubtype="32" fill="hold" nodeType="afterEffect">
                                  <p:stCondLst>
                                    <p:cond delay="1000"/>
                                  </p:stCondLst>
                                  <p:childTnLst>
                                    <p:set>
                                      <p:cBhvr>
                                        <p:cTn id="10" dur="1" fill="hold">
                                          <p:stCondLst>
                                            <p:cond delay="0"/>
                                          </p:stCondLst>
                                        </p:cTn>
                                        <p:tgtEl>
                                          <p:spTgt spid="10272"/>
                                        </p:tgtEl>
                                        <p:attrNameLst>
                                          <p:attrName>style.visibility</p:attrName>
                                        </p:attrNameLst>
                                      </p:cBhvr>
                                      <p:to>
                                        <p:strVal val="visible"/>
                                      </p:to>
                                    </p:set>
                                    <p:anim calcmode="lin" valueType="num">
                                      <p:cBhvr>
                                        <p:cTn id="11" dur="500" fill="hold"/>
                                        <p:tgtEl>
                                          <p:spTgt spid="10272"/>
                                        </p:tgtEl>
                                        <p:attrNameLst>
                                          <p:attrName>ppt_w</p:attrName>
                                        </p:attrNameLst>
                                      </p:cBhvr>
                                      <p:tavLst>
                                        <p:tav tm="0">
                                          <p:val>
                                            <p:strVal val="4*#ppt_w"/>
                                          </p:val>
                                        </p:tav>
                                        <p:tav tm="100000">
                                          <p:val>
                                            <p:strVal val="#ppt_w"/>
                                          </p:val>
                                        </p:tav>
                                      </p:tavLst>
                                    </p:anim>
                                    <p:anim calcmode="lin" valueType="num">
                                      <p:cBhvr>
                                        <p:cTn id="12" dur="500" fill="hold"/>
                                        <p:tgtEl>
                                          <p:spTgt spid="10272"/>
                                        </p:tgtEl>
                                        <p:attrNameLst>
                                          <p:attrName>ppt_h</p:attrName>
                                        </p:attrNameLst>
                                      </p:cBhvr>
                                      <p:tavLst>
                                        <p:tav tm="0">
                                          <p:val>
                                            <p:strVal val="4*#ppt_h"/>
                                          </p:val>
                                        </p:tav>
                                        <p:tav tm="100000">
                                          <p:val>
                                            <p:strVal val="#ppt_h"/>
                                          </p:val>
                                        </p:tav>
                                      </p:tavLst>
                                    </p:anim>
                                  </p:childTnLst>
                                </p:cTn>
                              </p:par>
                            </p:childTnLst>
                          </p:cTn>
                        </p:par>
                        <p:par>
                          <p:cTn id="13" fill="hold" nodeType="afterGroup">
                            <p:stCondLst>
                              <p:cond delay="2000"/>
                            </p:stCondLst>
                            <p:childTnLst>
                              <p:par>
                                <p:cTn id="14" presetID="23" presetClass="entr" presetSubtype="32" fill="hold" nodeType="afterEffect">
                                  <p:stCondLst>
                                    <p:cond delay="0"/>
                                  </p:stCondLst>
                                  <p:childTnLst>
                                    <p:set>
                                      <p:cBhvr>
                                        <p:cTn id="15" dur="1" fill="hold">
                                          <p:stCondLst>
                                            <p:cond delay="0"/>
                                          </p:stCondLst>
                                        </p:cTn>
                                        <p:tgtEl>
                                          <p:spTgt spid="10273"/>
                                        </p:tgtEl>
                                        <p:attrNameLst>
                                          <p:attrName>style.visibility</p:attrName>
                                        </p:attrNameLst>
                                      </p:cBhvr>
                                      <p:to>
                                        <p:strVal val="visible"/>
                                      </p:to>
                                    </p:set>
                                    <p:anim calcmode="lin" valueType="num">
                                      <p:cBhvr>
                                        <p:cTn id="16" dur="500" fill="hold"/>
                                        <p:tgtEl>
                                          <p:spTgt spid="10273"/>
                                        </p:tgtEl>
                                        <p:attrNameLst>
                                          <p:attrName>ppt_w</p:attrName>
                                        </p:attrNameLst>
                                      </p:cBhvr>
                                      <p:tavLst>
                                        <p:tav tm="0">
                                          <p:val>
                                            <p:strVal val="4*#ppt_w"/>
                                          </p:val>
                                        </p:tav>
                                        <p:tav tm="100000">
                                          <p:val>
                                            <p:strVal val="#ppt_w"/>
                                          </p:val>
                                        </p:tav>
                                      </p:tavLst>
                                    </p:anim>
                                    <p:anim calcmode="lin" valueType="num">
                                      <p:cBhvr>
                                        <p:cTn id="17" dur="500" fill="hold"/>
                                        <p:tgtEl>
                                          <p:spTgt spid="1027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28600" y="6248400"/>
            <a:ext cx="9601200" cy="7620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1293"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r="9677"/>
          <a:stretch>
            <a:fillRect/>
          </a:stretch>
        </p:blipFill>
        <p:spPr bwMode="auto">
          <a:xfrm>
            <a:off x="457200" y="1066800"/>
            <a:ext cx="6934200" cy="4859338"/>
          </a:xfrm>
          <a:prstGeom prst="rect">
            <a:avLst/>
          </a:prstGeom>
          <a:noFill/>
          <a:extLst>
            <a:ext uri="{909E8E84-426E-40DD-AFC4-6F175D3DCCD1}">
              <a14:hiddenFill xmlns:a14="http://schemas.microsoft.com/office/drawing/2010/main">
                <a:solidFill>
                  <a:srgbClr val="FFFFFF"/>
                </a:solidFill>
              </a14:hiddenFill>
            </a:ext>
          </a:extLst>
        </p:spPr>
      </p:pic>
      <p:pic>
        <p:nvPicPr>
          <p:cNvPr id="11294"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89942"/>
            <a:ext cx="7677150" cy="4859338"/>
          </a:xfrm>
          <a:prstGeom prst="rect">
            <a:avLst/>
          </a:prstGeom>
          <a:noFill/>
          <a:extLst>
            <a:ext uri="{909E8E84-426E-40DD-AFC4-6F175D3DCCD1}">
              <a14:hiddenFill xmlns:a14="http://schemas.microsoft.com/office/drawing/2010/main">
                <a:solidFill>
                  <a:srgbClr val="FFFFFF"/>
                </a:solidFill>
              </a14:hiddenFill>
            </a:ext>
          </a:extLst>
        </p:spPr>
      </p:pic>
      <p:pic>
        <p:nvPicPr>
          <p:cNvPr id="11295" name="Picture 3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1243013"/>
            <a:ext cx="306388" cy="280987"/>
          </a:xfrm>
          <a:prstGeom prst="rect">
            <a:avLst/>
          </a:prstGeom>
          <a:noFill/>
          <a:extLst>
            <a:ext uri="{909E8E84-426E-40DD-AFC4-6F175D3DCCD1}">
              <a14:hiddenFill xmlns:a14="http://schemas.microsoft.com/office/drawing/2010/main">
                <a:solidFill>
                  <a:srgbClr val="FFFFFF"/>
                </a:solidFill>
              </a14:hiddenFill>
            </a:ext>
          </a:extLst>
        </p:spPr>
      </p:pic>
      <p:pic>
        <p:nvPicPr>
          <p:cNvPr id="11296" name="Picture 3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2238" y="2844800"/>
            <a:ext cx="284162" cy="279400"/>
          </a:xfrm>
          <a:prstGeom prst="rect">
            <a:avLst/>
          </a:prstGeom>
          <a:noFill/>
          <a:extLst>
            <a:ext uri="{909E8E84-426E-40DD-AFC4-6F175D3DCCD1}">
              <a14:hiddenFill xmlns:a14="http://schemas.microsoft.com/office/drawing/2010/main">
                <a:solidFill>
                  <a:srgbClr val="FFFFFF"/>
                </a:solidFill>
              </a14:hiddenFill>
            </a:ext>
          </a:extLst>
        </p:spPr>
      </p:pic>
      <p:pic>
        <p:nvPicPr>
          <p:cNvPr id="11297" name="Picture 3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1778000"/>
            <a:ext cx="279400" cy="279400"/>
          </a:xfrm>
          <a:prstGeom prst="rect">
            <a:avLst/>
          </a:prstGeom>
          <a:noFill/>
          <a:extLst>
            <a:ext uri="{909E8E84-426E-40DD-AFC4-6F175D3DCCD1}">
              <a14:hiddenFill xmlns:a14="http://schemas.microsoft.com/office/drawing/2010/main">
                <a:solidFill>
                  <a:srgbClr val="FFFFFF"/>
                </a:solidFill>
              </a14:hiddenFill>
            </a:ext>
          </a:extLst>
        </p:spPr>
      </p:pic>
      <p:grpSp>
        <p:nvGrpSpPr>
          <p:cNvPr id="11299" name="Group 35"/>
          <p:cNvGrpSpPr>
            <a:grpSpLocks/>
          </p:cNvGrpSpPr>
          <p:nvPr/>
        </p:nvGrpSpPr>
        <p:grpSpPr bwMode="auto">
          <a:xfrm>
            <a:off x="2667000" y="1046237"/>
            <a:ext cx="1828800" cy="1590675"/>
            <a:chOff x="1680" y="678"/>
            <a:chExt cx="1152" cy="1002"/>
          </a:xfrm>
        </p:grpSpPr>
        <p:sp>
          <p:nvSpPr>
            <p:cNvPr id="11300" name="AutoShape 36"/>
            <p:cNvSpPr>
              <a:spLocks/>
            </p:cNvSpPr>
            <p:nvPr/>
          </p:nvSpPr>
          <p:spPr bwMode="auto">
            <a:xfrm>
              <a:off x="1680" y="678"/>
              <a:ext cx="1152" cy="1002"/>
            </a:xfrm>
            <a:prstGeom prst="roundRect">
              <a:avLst>
                <a:gd name="adj" fmla="val 16667"/>
              </a:avLst>
            </a:prstGeom>
            <a:noFill/>
            <a:ln w="12700">
              <a:solidFill>
                <a:srgbClr val="F09B12"/>
              </a:solidFill>
              <a:round/>
              <a:headEnd/>
              <a:tailEnd/>
            </a:ln>
            <a:effectLst/>
            <a:extLst>
              <a:ext uri="{909E8E84-426E-40DD-AFC4-6F175D3DCCD1}">
                <a14:hiddenFill xmlns:a14="http://schemas.microsoft.com/office/drawing/2010/main">
                  <a:solidFill>
                    <a:schemeClr val="accent1">
                      <a:alpha val="61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1301" name="Picture 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888"/>
              <a:ext cx="686" cy="744"/>
            </a:xfrm>
            <a:prstGeom prst="rect">
              <a:avLst/>
            </a:prstGeom>
            <a:noFill/>
            <a:extLst>
              <a:ext uri="{909E8E84-426E-40DD-AFC4-6F175D3DCCD1}">
                <a14:hiddenFill xmlns:a14="http://schemas.microsoft.com/office/drawing/2010/main">
                  <a:solidFill>
                    <a:srgbClr val="FFFFFF"/>
                  </a:solidFill>
                </a14:hiddenFill>
              </a:ext>
            </a:extLst>
          </p:spPr>
        </p:pic>
        <p:pic>
          <p:nvPicPr>
            <p:cNvPr id="11302" name="Picture 3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8" y="728"/>
              <a:ext cx="179" cy="176"/>
            </a:xfrm>
            <a:prstGeom prst="rect">
              <a:avLst/>
            </a:prstGeom>
            <a:noFill/>
            <a:extLst>
              <a:ext uri="{909E8E84-426E-40DD-AFC4-6F175D3DCCD1}">
                <a14:hiddenFill xmlns:a14="http://schemas.microsoft.com/office/drawing/2010/main">
                  <a:solidFill>
                    <a:srgbClr val="FFFFFF"/>
                  </a:solidFill>
                </a14:hiddenFill>
              </a:ext>
            </a:extLst>
          </p:spPr>
        </p:pic>
        <p:sp>
          <p:nvSpPr>
            <p:cNvPr id="11303" name="Text Box 39"/>
            <p:cNvSpPr txBox="1">
              <a:spLocks/>
            </p:cNvSpPr>
            <p:nvPr/>
          </p:nvSpPr>
          <p:spPr bwMode="auto">
            <a:xfrm>
              <a:off x="1914" y="737"/>
              <a:ext cx="709" cy="16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100">
                  <a:solidFill>
                    <a:srgbClr val="000000"/>
                  </a:solidFill>
                  <a:effectLst>
                    <a:outerShdw blurRad="38100" dist="38100" dir="2700000" algn="tl">
                      <a:srgbClr val="C0C0C0"/>
                    </a:outerShdw>
                  </a:effectLst>
                  <a:latin typeface="Arial" charset="0"/>
                  <a:ea typeface="ヒラギノ明朝 Pro W3" charset="-128"/>
                  <a:sym typeface="Times" pitchFamily="18" charset="0"/>
                </a:rPr>
                <a:t>Tapis amovible</a:t>
              </a:r>
            </a:p>
          </p:txBody>
        </p:sp>
      </p:grpSp>
      <p:sp>
        <p:nvSpPr>
          <p:cNvPr id="11305" name="AutoShape 41"/>
          <p:cNvSpPr>
            <a:spLocks/>
          </p:cNvSpPr>
          <p:nvPr/>
        </p:nvSpPr>
        <p:spPr bwMode="auto">
          <a:xfrm>
            <a:off x="5943600" y="2971800"/>
            <a:ext cx="2819400" cy="3124200"/>
          </a:xfrm>
          <a:prstGeom prst="roundRect">
            <a:avLst>
              <a:gd name="adj" fmla="val 16667"/>
            </a:avLst>
          </a:prstGeom>
          <a:solidFill>
            <a:schemeClr val="bg1">
              <a:alpha val="61000"/>
            </a:schemeClr>
          </a:solidFill>
          <a:ln w="12700">
            <a:solidFill>
              <a:srgbClr val="F09B1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1306" name="Picture 42" descr="plages séte base nautique balaruc mèze valras 06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3352800"/>
            <a:ext cx="915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7" name="Picture 4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3048000"/>
            <a:ext cx="279400" cy="279400"/>
          </a:xfrm>
          <a:prstGeom prst="rect">
            <a:avLst/>
          </a:prstGeom>
          <a:noFill/>
          <a:extLst>
            <a:ext uri="{909E8E84-426E-40DD-AFC4-6F175D3DCCD1}">
              <a14:hiddenFill xmlns:a14="http://schemas.microsoft.com/office/drawing/2010/main">
                <a:solidFill>
                  <a:srgbClr val="FFFFFF"/>
                </a:solidFill>
              </a14:hiddenFill>
            </a:ext>
          </a:extLst>
        </p:spPr>
      </p:pic>
      <p:sp>
        <p:nvSpPr>
          <p:cNvPr id="11308" name="Text Box 44"/>
          <p:cNvSpPr txBox="1">
            <a:spLocks/>
          </p:cNvSpPr>
          <p:nvPr/>
        </p:nvSpPr>
        <p:spPr bwMode="auto">
          <a:xfrm>
            <a:off x="6589713" y="3070225"/>
            <a:ext cx="941387" cy="2746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1200" dirty="0">
                <a:solidFill>
                  <a:srgbClr val="000000"/>
                </a:solidFill>
                <a:effectLst>
                  <a:outerShdw blurRad="38100" dist="38100" dir="2700000" algn="tl">
                    <a:srgbClr val="C0C0C0"/>
                  </a:outerShdw>
                </a:effectLst>
                <a:latin typeface="Arial" charset="0"/>
                <a:ea typeface="ヒラギノ明朝 Pro W3" charset="-128"/>
                <a:sym typeface="Times" pitchFamily="18" charset="0"/>
              </a:rPr>
              <a:t>Audioplage</a:t>
            </a:r>
          </a:p>
        </p:txBody>
      </p:sp>
      <p:sp>
        <p:nvSpPr>
          <p:cNvPr id="11309" name="Text Box 45"/>
          <p:cNvSpPr txBox="1">
            <a:spLocks/>
          </p:cNvSpPr>
          <p:nvPr/>
        </p:nvSpPr>
        <p:spPr bwMode="auto">
          <a:xfrm>
            <a:off x="6546850" y="4670425"/>
            <a:ext cx="2063750" cy="2746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1200">
                <a:solidFill>
                  <a:srgbClr val="000000"/>
                </a:solidFill>
                <a:effectLst>
                  <a:outerShdw blurRad="38100" dist="38100" dir="2700000" algn="tl">
                    <a:srgbClr val="C0C0C0"/>
                  </a:outerShdw>
                </a:effectLst>
                <a:latin typeface="Arial" charset="0"/>
                <a:ea typeface="ヒラギノ明朝 Pro W3" charset="-128"/>
                <a:sym typeface="Times" pitchFamily="18" charset="0"/>
              </a:rPr>
              <a:t>Tiralo et hippocampe</a:t>
            </a:r>
          </a:p>
        </p:txBody>
      </p:sp>
      <p:pic>
        <p:nvPicPr>
          <p:cNvPr id="11310" name="Picture 4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4648200"/>
            <a:ext cx="306388" cy="280988"/>
          </a:xfrm>
          <a:prstGeom prst="rect">
            <a:avLst/>
          </a:prstGeom>
          <a:noFill/>
          <a:extLst>
            <a:ext uri="{909E8E84-426E-40DD-AFC4-6F175D3DCCD1}">
              <a14:hiddenFill xmlns:a14="http://schemas.microsoft.com/office/drawing/2010/main">
                <a:solidFill>
                  <a:srgbClr val="FFFFFF"/>
                </a:solidFill>
              </a14:hiddenFill>
            </a:ext>
          </a:extLst>
        </p:spPr>
      </p:pic>
      <p:pic>
        <p:nvPicPr>
          <p:cNvPr id="11311" name="Picture 47" descr="plages séte base nautique balaruc mèze valras 068"/>
          <p:cNvPicPr>
            <a:picLocks noChangeAspect="1" noChangeArrowheads="1"/>
          </p:cNvPicPr>
          <p:nvPr/>
        </p:nvPicPr>
        <p:blipFill>
          <a:blip r:embed="rId9" cstate="print">
            <a:extLst>
              <a:ext uri="{28A0092B-C50C-407E-A947-70E740481C1C}">
                <a14:useLocalDpi xmlns:a14="http://schemas.microsoft.com/office/drawing/2010/main" val="0"/>
              </a:ext>
            </a:extLst>
          </a:blip>
          <a:srcRect r="9523"/>
          <a:stretch>
            <a:fillRect/>
          </a:stretch>
        </p:blipFill>
        <p:spPr bwMode="auto">
          <a:xfrm>
            <a:off x="7162800" y="33528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2" name="Picture 4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200" y="5029200"/>
            <a:ext cx="1295400" cy="871538"/>
          </a:xfrm>
          <a:prstGeom prst="rect">
            <a:avLst/>
          </a:prstGeom>
          <a:noFill/>
          <a:extLst>
            <a:ext uri="{909E8E84-426E-40DD-AFC4-6F175D3DCCD1}">
              <a14:hiddenFill xmlns:a14="http://schemas.microsoft.com/office/drawing/2010/main">
                <a:solidFill>
                  <a:srgbClr val="FFFFFF"/>
                </a:solidFill>
              </a14:hiddenFill>
            </a:ext>
          </a:extLst>
        </p:spPr>
      </p:pic>
      <p:grpSp>
        <p:nvGrpSpPr>
          <p:cNvPr id="11313" name="Group 49"/>
          <p:cNvGrpSpPr>
            <a:grpSpLocks/>
          </p:cNvGrpSpPr>
          <p:nvPr/>
        </p:nvGrpSpPr>
        <p:grpSpPr bwMode="auto">
          <a:xfrm>
            <a:off x="2362200" y="1752600"/>
            <a:ext cx="4702175" cy="4013200"/>
            <a:chOff x="1488" y="1104"/>
            <a:chExt cx="2962" cy="2528"/>
          </a:xfrm>
        </p:grpSpPr>
        <p:pic>
          <p:nvPicPr>
            <p:cNvPr id="11314" name="Picture 50"/>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0" y="1104"/>
              <a:ext cx="178" cy="176"/>
            </a:xfrm>
            <a:prstGeom prst="rect">
              <a:avLst/>
            </a:prstGeom>
            <a:noFill/>
            <a:extLst>
              <a:ext uri="{909E8E84-426E-40DD-AFC4-6F175D3DCCD1}">
                <a14:hiddenFill xmlns:a14="http://schemas.microsoft.com/office/drawing/2010/main">
                  <a:solidFill>
                    <a:srgbClr val="FFFFFF"/>
                  </a:solidFill>
                </a14:hiddenFill>
              </a:ext>
            </a:extLst>
          </p:spPr>
        </p:pic>
        <p:pic>
          <p:nvPicPr>
            <p:cNvPr id="11315" name="Picture 51"/>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2" y="1632"/>
              <a:ext cx="178" cy="176"/>
            </a:xfrm>
            <a:prstGeom prst="rect">
              <a:avLst/>
            </a:prstGeom>
            <a:noFill/>
            <a:extLst>
              <a:ext uri="{909E8E84-426E-40DD-AFC4-6F175D3DCCD1}">
                <a14:hiddenFill xmlns:a14="http://schemas.microsoft.com/office/drawing/2010/main">
                  <a:solidFill>
                    <a:srgbClr val="FFFFFF"/>
                  </a:solidFill>
                </a14:hiddenFill>
              </a:ext>
            </a:extLst>
          </p:spPr>
        </p:pic>
        <p:grpSp>
          <p:nvGrpSpPr>
            <p:cNvPr id="11316" name="Group 52"/>
            <p:cNvGrpSpPr>
              <a:grpSpLocks/>
            </p:cNvGrpSpPr>
            <p:nvPr/>
          </p:nvGrpSpPr>
          <p:grpSpPr bwMode="auto">
            <a:xfrm>
              <a:off x="1488" y="1680"/>
              <a:ext cx="1608" cy="1952"/>
              <a:chOff x="1488" y="1680"/>
              <a:chExt cx="1608" cy="1952"/>
            </a:xfrm>
          </p:grpSpPr>
          <p:pic>
            <p:nvPicPr>
              <p:cNvPr id="11317" name="Picture 53"/>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 y="2769"/>
                <a:ext cx="168" cy="176"/>
              </a:xfrm>
              <a:prstGeom prst="rect">
                <a:avLst/>
              </a:prstGeom>
              <a:noFill/>
              <a:extLst>
                <a:ext uri="{909E8E84-426E-40DD-AFC4-6F175D3DCCD1}">
                  <a14:hiddenFill xmlns:a14="http://schemas.microsoft.com/office/drawing/2010/main">
                    <a:solidFill>
                      <a:srgbClr val="FFFFFF"/>
                    </a:solidFill>
                  </a14:hiddenFill>
                </a:ext>
              </a:extLst>
            </p:spPr>
          </p:pic>
          <p:pic>
            <p:nvPicPr>
              <p:cNvPr id="11318" name="Picture 5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2603" y="2865"/>
                <a:ext cx="181" cy="181"/>
              </a:xfrm>
              <a:prstGeom prst="rect">
                <a:avLst/>
              </a:prstGeom>
              <a:noFill/>
              <a:extLst>
                <a:ext uri="{909E8E84-426E-40DD-AFC4-6F175D3DCCD1}">
                  <a14:hiddenFill xmlns:a14="http://schemas.microsoft.com/office/drawing/2010/main">
                    <a:solidFill>
                      <a:srgbClr val="FFFFFF"/>
                    </a:solidFill>
                  </a14:hiddenFill>
                </a:ext>
              </a:extLst>
            </p:spPr>
          </p:pic>
          <p:grpSp>
            <p:nvGrpSpPr>
              <p:cNvPr id="11319" name="Group 55"/>
              <p:cNvGrpSpPr>
                <a:grpSpLocks/>
              </p:cNvGrpSpPr>
              <p:nvPr/>
            </p:nvGrpSpPr>
            <p:grpSpPr bwMode="auto">
              <a:xfrm>
                <a:off x="1488" y="1680"/>
                <a:ext cx="1087" cy="1952"/>
                <a:chOff x="1488" y="1680"/>
                <a:chExt cx="1087" cy="1952"/>
              </a:xfrm>
            </p:grpSpPr>
            <p:pic>
              <p:nvPicPr>
                <p:cNvPr id="11320" name="Picture 56"/>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4" y="1864"/>
                  <a:ext cx="176" cy="176"/>
                </a:xfrm>
                <a:prstGeom prst="rect">
                  <a:avLst/>
                </a:prstGeom>
                <a:noFill/>
                <a:extLst>
                  <a:ext uri="{909E8E84-426E-40DD-AFC4-6F175D3DCCD1}">
                    <a14:hiddenFill xmlns:a14="http://schemas.microsoft.com/office/drawing/2010/main">
                      <a:solidFill>
                        <a:srgbClr val="FFFFFF"/>
                      </a:solidFill>
                    </a14:hiddenFill>
                  </a:ext>
                </a:extLst>
              </p:spPr>
            </p:pic>
            <p:pic>
              <p:nvPicPr>
                <p:cNvPr id="11321" name="Picture 5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 y="1728"/>
                  <a:ext cx="175" cy="176"/>
                </a:xfrm>
                <a:prstGeom prst="rect">
                  <a:avLst/>
                </a:prstGeom>
                <a:noFill/>
                <a:extLst>
                  <a:ext uri="{909E8E84-426E-40DD-AFC4-6F175D3DCCD1}">
                    <a14:hiddenFill xmlns:a14="http://schemas.microsoft.com/office/drawing/2010/main">
                      <a:solidFill>
                        <a:srgbClr val="FFFFFF"/>
                      </a:solidFill>
                    </a14:hiddenFill>
                  </a:ext>
                </a:extLst>
              </p:spPr>
            </p:pic>
            <p:grpSp>
              <p:nvGrpSpPr>
                <p:cNvPr id="11322" name="Group 58"/>
                <p:cNvGrpSpPr>
                  <a:grpSpLocks/>
                </p:cNvGrpSpPr>
                <p:nvPr/>
              </p:nvGrpSpPr>
              <p:grpSpPr bwMode="auto">
                <a:xfrm>
                  <a:off x="1488" y="1680"/>
                  <a:ext cx="369" cy="1952"/>
                  <a:chOff x="1488" y="1680"/>
                  <a:chExt cx="369" cy="1952"/>
                </a:xfrm>
              </p:grpSpPr>
              <p:pic>
                <p:nvPicPr>
                  <p:cNvPr id="11323" name="Picture 5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 y="1680"/>
                    <a:ext cx="184" cy="176"/>
                  </a:xfrm>
                  <a:prstGeom prst="rect">
                    <a:avLst/>
                  </a:prstGeom>
                  <a:noFill/>
                  <a:extLst>
                    <a:ext uri="{909E8E84-426E-40DD-AFC4-6F175D3DCCD1}">
                      <a14:hiddenFill xmlns:a14="http://schemas.microsoft.com/office/drawing/2010/main">
                        <a:solidFill>
                          <a:srgbClr val="FFFFFF"/>
                        </a:solidFill>
                      </a14:hiddenFill>
                    </a:ext>
                  </a:extLst>
                </p:spPr>
              </p:pic>
              <p:pic>
                <p:nvPicPr>
                  <p:cNvPr id="11324" name="Picture 6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400"/>
                    <a:ext cx="193" cy="176"/>
                  </a:xfrm>
                  <a:prstGeom prst="rect">
                    <a:avLst/>
                  </a:prstGeom>
                  <a:noFill/>
                  <a:extLst>
                    <a:ext uri="{909E8E84-426E-40DD-AFC4-6F175D3DCCD1}">
                      <a14:hiddenFill xmlns:a14="http://schemas.microsoft.com/office/drawing/2010/main">
                        <a:solidFill>
                          <a:srgbClr val="FFFFFF"/>
                        </a:solidFill>
                      </a14:hiddenFill>
                    </a:ext>
                  </a:extLst>
                </p:spPr>
              </p:pic>
              <p:pic>
                <p:nvPicPr>
                  <p:cNvPr id="11325" name="Picture 61">
                    <a:hlinkHover r:id="" action="ppaction://noaction" highlightClick="1"/>
                  </p:cNvP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0" y="3456"/>
                    <a:ext cx="177" cy="176"/>
                  </a:xfrm>
                  <a:prstGeom prst="rect">
                    <a:avLst/>
                  </a:prstGeom>
                  <a:noFill/>
                  <a:extLst>
                    <a:ext uri="{909E8E84-426E-40DD-AFC4-6F175D3DCCD1}">
                      <a14:hiddenFill xmlns:a14="http://schemas.microsoft.com/office/drawing/2010/main">
                        <a:solidFill>
                          <a:srgbClr val="FFFFFF"/>
                        </a:solidFill>
                      </a14:hiddenFill>
                    </a:ext>
                  </a:extLst>
                </p:spPr>
              </p:pic>
            </p:grpSp>
          </p:grpSp>
        </p:grpSp>
      </p:grpSp>
      <p:sp>
        <p:nvSpPr>
          <p:cNvPr id="11328" name="Text Box 64"/>
          <p:cNvSpPr txBox="1">
            <a:spLocks noChangeArrowheads="1"/>
          </p:cNvSpPr>
          <p:nvPr/>
        </p:nvSpPr>
        <p:spPr bwMode="auto">
          <a:xfrm>
            <a:off x="304800" y="969864"/>
            <a:ext cx="21336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300" b="1" dirty="0">
                <a:solidFill>
                  <a:srgbClr val="F4C566"/>
                </a:solidFill>
                <a:effectLst>
                  <a:outerShdw blurRad="38100" dist="38100" dir="2700000" algn="tl">
                    <a:srgbClr val="C0C0C0"/>
                  </a:outerShdw>
                </a:effectLst>
              </a:rPr>
              <a:t>Sixième Etape : </a:t>
            </a:r>
          </a:p>
        </p:txBody>
      </p:sp>
      <p:sp>
        <p:nvSpPr>
          <p:cNvPr id="11330" name="Text Box 66"/>
          <p:cNvSpPr txBox="1">
            <a:spLocks noChangeArrowheads="1"/>
          </p:cNvSpPr>
          <p:nvPr/>
        </p:nvSpPr>
        <p:spPr bwMode="auto">
          <a:xfrm>
            <a:off x="304800" y="13716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800">
                <a:latin typeface="Arial" charset="0"/>
              </a:rPr>
              <a:t>Accès à la baignade</a:t>
            </a:r>
          </a:p>
        </p:txBody>
      </p:sp>
      <p:pic>
        <p:nvPicPr>
          <p:cNvPr id="11331" name="Picture 67" descr="Photo  de Photo : Hippocampe - Vipama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0" y="4953000"/>
            <a:ext cx="965200" cy="96361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3">
            <a:extLst>
              <a:ext uri="{FF2B5EF4-FFF2-40B4-BE49-F238E27FC236}">
                <a16:creationId xmlns:a16="http://schemas.microsoft.com/office/drawing/2014/main" id="{9B56B5E8-5DC9-CE0F-AADD-999D6184C2FD}"/>
              </a:ext>
            </a:extLst>
          </p:cNvPr>
          <p:cNvSpPr>
            <a:spLocks noChangeArrowheads="1"/>
          </p:cNvSpPr>
          <p:nvPr/>
        </p:nvSpPr>
        <p:spPr bwMode="auto">
          <a:xfrm>
            <a:off x="-228600" y="-152400"/>
            <a:ext cx="9601200" cy="685800"/>
          </a:xfrm>
          <a:prstGeom prst="rect">
            <a:avLst/>
          </a:prstGeom>
          <a:solidFill>
            <a:srgbClr val="F4C566"/>
          </a:solidFill>
          <a:ln w="9525">
            <a:solidFill>
              <a:srgbClr val="F4C5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4" name="Groupe 43">
            <a:extLst>
              <a:ext uri="{FF2B5EF4-FFF2-40B4-BE49-F238E27FC236}">
                <a16:creationId xmlns:a16="http://schemas.microsoft.com/office/drawing/2014/main" id="{B4C95B84-3399-3A2F-6D62-969CDD41BBD4}"/>
              </a:ext>
            </a:extLst>
          </p:cNvPr>
          <p:cNvGrpSpPr/>
          <p:nvPr/>
        </p:nvGrpSpPr>
        <p:grpSpPr>
          <a:xfrm>
            <a:off x="1191543" y="6347648"/>
            <a:ext cx="7268889" cy="609745"/>
            <a:chOff x="1191543" y="6347648"/>
            <a:chExt cx="7268889" cy="609745"/>
          </a:xfrm>
        </p:grpSpPr>
        <p:grpSp>
          <p:nvGrpSpPr>
            <p:cNvPr id="45" name="Group 12">
              <a:extLst>
                <a:ext uri="{FF2B5EF4-FFF2-40B4-BE49-F238E27FC236}">
                  <a16:creationId xmlns:a16="http://schemas.microsoft.com/office/drawing/2014/main" id="{EC510BD0-EFC4-3D2F-E0CA-E5D55A6B527B}"/>
                </a:ext>
              </a:extLst>
            </p:cNvPr>
            <p:cNvGrpSpPr>
              <a:grpSpLocks/>
            </p:cNvGrpSpPr>
            <p:nvPr/>
          </p:nvGrpSpPr>
          <p:grpSpPr bwMode="auto">
            <a:xfrm>
              <a:off x="6444208" y="6422851"/>
              <a:ext cx="2016224" cy="462533"/>
              <a:chOff x="2448" y="3504"/>
              <a:chExt cx="3552" cy="720"/>
            </a:xfrm>
          </p:grpSpPr>
          <p:sp>
            <p:nvSpPr>
              <p:cNvPr id="49" name="AutoShape 13">
                <a:extLst>
                  <a:ext uri="{FF2B5EF4-FFF2-40B4-BE49-F238E27FC236}">
                    <a16:creationId xmlns:a16="http://schemas.microsoft.com/office/drawing/2014/main" id="{BCE279D9-CA69-C8E3-2CF9-552AE80B732A}"/>
                  </a:ext>
                </a:extLst>
              </p:cNvPr>
              <p:cNvSpPr>
                <a:spLocks/>
              </p:cNvSpPr>
              <p:nvPr/>
            </p:nvSpPr>
            <p:spPr bwMode="auto">
              <a:xfrm>
                <a:off x="2448" y="3504"/>
                <a:ext cx="3552" cy="720"/>
              </a:xfrm>
              <a:prstGeom prst="roundRect">
                <a:avLst>
                  <a:gd name="adj" fmla="val 16667"/>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0" name="Picture 14">
                <a:extLst>
                  <a:ext uri="{FF2B5EF4-FFF2-40B4-BE49-F238E27FC236}">
                    <a16:creationId xmlns:a16="http://schemas.microsoft.com/office/drawing/2014/main" id="{15BD75BB-3CDE-8D6E-76DD-2C473E39871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40" y="3504"/>
                <a:ext cx="3120" cy="695"/>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2" descr="C:\Users\bmason\Documents\_ADT34\2022\HERAULT-TOURISME-LOGO-FR.jpg">
              <a:extLst>
                <a:ext uri="{FF2B5EF4-FFF2-40B4-BE49-F238E27FC236}">
                  <a16:creationId xmlns:a16="http://schemas.microsoft.com/office/drawing/2014/main" id="{A6D459E9-7E8D-F04D-D571-777CD13460F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91543" y="6381328"/>
              <a:ext cx="1292225" cy="5067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F3D96D60-40B9-1B1E-F999-3C7C0622948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13584" y="6359977"/>
              <a:ext cx="522312" cy="59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a:extLst>
                <a:ext uri="{FF2B5EF4-FFF2-40B4-BE49-F238E27FC236}">
                  <a16:creationId xmlns:a16="http://schemas.microsoft.com/office/drawing/2014/main" id="{3221F76C-C801-CE4C-8BF0-2359D64FEF0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87887" y="6347648"/>
              <a:ext cx="1292225" cy="6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Text Box 8"/>
          <p:cNvSpPr txBox="1">
            <a:spLocks/>
          </p:cNvSpPr>
          <p:nvPr/>
        </p:nvSpPr>
        <p:spPr bwMode="auto">
          <a:xfrm>
            <a:off x="525553" y="-27384"/>
            <a:ext cx="7575369"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800"/>
              </a:spcBef>
              <a:buClr>
                <a:srgbClr val="D89E3E"/>
              </a:buClr>
              <a:buSzPct val="125000"/>
              <a:buFont typeface="Wingdings" pitchFamily="2" charset="2"/>
              <a:buNone/>
            </a:pPr>
            <a:r>
              <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La Mer Ouverte à Tous: Présentation Interbassin </a:t>
            </a:r>
            <a:endParaRPr lang="fr-FR" altLang="fr-FR"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Arial" panose="020B0604020202020204" pitchFamily="34" charset="0"/>
              <a:ea typeface="ヒラギノ明朝 Pro W3" charset="-128"/>
              <a:cs typeface="Arial" panose="020B0604020202020204" pitchFamily="34" charset="0"/>
              <a:sym typeface="Times" pitchFamily="18" charset="0"/>
            </a:endParaRPr>
          </a:p>
        </p:txBody>
      </p:sp>
    </p:spTree>
    <p:extLst>
      <p:ext uri="{BB962C8B-B14F-4D97-AF65-F5344CB8AC3E}">
        <p14:creationId xmlns:p14="http://schemas.microsoft.com/office/powerpoint/2010/main" val="4265549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294"/>
                                        </p:tgtEl>
                                        <p:attrNameLst>
                                          <p:attrName>style.visibility</p:attrName>
                                        </p:attrNameLst>
                                      </p:cBhvr>
                                      <p:to>
                                        <p:strVal val="visible"/>
                                      </p:to>
                                    </p:set>
                                    <p:animEffect transition="in" filter="randombar(horizontal)">
                                      <p:cBhvr>
                                        <p:cTn id="7" dur="500"/>
                                        <p:tgtEl>
                                          <p:spTgt spid="11294"/>
                                        </p:tgtEl>
                                      </p:cBhvr>
                                    </p:animEffect>
                                  </p:childTnLst>
                                </p:cTn>
                              </p:par>
                            </p:childTnLst>
                          </p:cTn>
                        </p:par>
                        <p:par>
                          <p:cTn id="8" fill="hold" nodeType="afterGroup">
                            <p:stCondLst>
                              <p:cond delay="500"/>
                            </p:stCondLst>
                            <p:childTnLst>
                              <p:par>
                                <p:cTn id="9" presetID="23" presetClass="entr" presetSubtype="32" fill="hold" nodeType="afterEffect">
                                  <p:stCondLst>
                                    <p:cond delay="1000"/>
                                  </p:stCondLst>
                                  <p:childTnLst>
                                    <p:set>
                                      <p:cBhvr>
                                        <p:cTn id="10" dur="1" fill="hold">
                                          <p:stCondLst>
                                            <p:cond delay="0"/>
                                          </p:stCondLst>
                                        </p:cTn>
                                        <p:tgtEl>
                                          <p:spTgt spid="11296"/>
                                        </p:tgtEl>
                                        <p:attrNameLst>
                                          <p:attrName>style.visibility</p:attrName>
                                        </p:attrNameLst>
                                      </p:cBhvr>
                                      <p:to>
                                        <p:strVal val="visible"/>
                                      </p:to>
                                    </p:set>
                                    <p:anim calcmode="lin" valueType="num">
                                      <p:cBhvr>
                                        <p:cTn id="11" dur="500" fill="hold"/>
                                        <p:tgtEl>
                                          <p:spTgt spid="11296"/>
                                        </p:tgtEl>
                                        <p:attrNameLst>
                                          <p:attrName>ppt_w</p:attrName>
                                        </p:attrNameLst>
                                      </p:cBhvr>
                                      <p:tavLst>
                                        <p:tav tm="0">
                                          <p:val>
                                            <p:strVal val="4*#ppt_w"/>
                                          </p:val>
                                        </p:tav>
                                        <p:tav tm="100000">
                                          <p:val>
                                            <p:strVal val="#ppt_w"/>
                                          </p:val>
                                        </p:tav>
                                      </p:tavLst>
                                    </p:anim>
                                    <p:anim calcmode="lin" valueType="num">
                                      <p:cBhvr>
                                        <p:cTn id="12" dur="500" fill="hold"/>
                                        <p:tgtEl>
                                          <p:spTgt spid="11296"/>
                                        </p:tgtEl>
                                        <p:attrNameLst>
                                          <p:attrName>ppt_h</p:attrName>
                                        </p:attrNameLst>
                                      </p:cBhvr>
                                      <p:tavLst>
                                        <p:tav tm="0">
                                          <p:val>
                                            <p:strVal val="4*#ppt_h"/>
                                          </p:val>
                                        </p:tav>
                                        <p:tav tm="100000">
                                          <p:val>
                                            <p:strVal val="#ppt_h"/>
                                          </p:val>
                                        </p:tav>
                                      </p:tavLst>
                                    </p:anim>
                                  </p:childTnLst>
                                </p:cTn>
                              </p:par>
                            </p:childTnLst>
                          </p:cTn>
                        </p:par>
                        <p:par>
                          <p:cTn id="13" fill="hold" nodeType="afterGroup">
                            <p:stCondLst>
                              <p:cond delay="2000"/>
                            </p:stCondLst>
                            <p:childTnLst>
                              <p:par>
                                <p:cTn id="14" presetID="23" presetClass="entr" presetSubtype="32" fill="hold" nodeType="afterEffect">
                                  <p:stCondLst>
                                    <p:cond delay="0"/>
                                  </p:stCondLst>
                                  <p:childTnLst>
                                    <p:set>
                                      <p:cBhvr>
                                        <p:cTn id="15" dur="1" fill="hold">
                                          <p:stCondLst>
                                            <p:cond delay="0"/>
                                          </p:stCondLst>
                                        </p:cTn>
                                        <p:tgtEl>
                                          <p:spTgt spid="11307"/>
                                        </p:tgtEl>
                                        <p:attrNameLst>
                                          <p:attrName>style.visibility</p:attrName>
                                        </p:attrNameLst>
                                      </p:cBhvr>
                                      <p:to>
                                        <p:strVal val="visible"/>
                                      </p:to>
                                    </p:set>
                                    <p:anim calcmode="lin" valueType="num">
                                      <p:cBhvr>
                                        <p:cTn id="16" dur="500" fill="hold"/>
                                        <p:tgtEl>
                                          <p:spTgt spid="11307"/>
                                        </p:tgtEl>
                                        <p:attrNameLst>
                                          <p:attrName>ppt_w</p:attrName>
                                        </p:attrNameLst>
                                      </p:cBhvr>
                                      <p:tavLst>
                                        <p:tav tm="0">
                                          <p:val>
                                            <p:strVal val="4*#ppt_w"/>
                                          </p:val>
                                        </p:tav>
                                        <p:tav tm="100000">
                                          <p:val>
                                            <p:strVal val="#ppt_w"/>
                                          </p:val>
                                        </p:tav>
                                      </p:tavLst>
                                    </p:anim>
                                    <p:anim calcmode="lin" valueType="num">
                                      <p:cBhvr>
                                        <p:cTn id="17" dur="500" fill="hold"/>
                                        <p:tgtEl>
                                          <p:spTgt spid="11307"/>
                                        </p:tgtEl>
                                        <p:attrNameLst>
                                          <p:attrName>ppt_h</p:attrName>
                                        </p:attrNameLst>
                                      </p:cBhvr>
                                      <p:tavLst>
                                        <p:tav tm="0">
                                          <p:val>
                                            <p:strVal val="4*#ppt_h"/>
                                          </p:val>
                                        </p:tav>
                                        <p:tav tm="100000">
                                          <p:val>
                                            <p:strVal val="#ppt_h"/>
                                          </p:val>
                                        </p:tav>
                                      </p:tavLst>
                                    </p:anim>
                                  </p:childTnLst>
                                </p:cTn>
                              </p:par>
                            </p:childTnLst>
                          </p:cTn>
                        </p:par>
                        <p:par>
                          <p:cTn id="18" fill="hold" nodeType="afterGroup">
                            <p:stCondLst>
                              <p:cond delay="2500"/>
                            </p:stCondLst>
                            <p:childTnLst>
                              <p:par>
                                <p:cTn id="19" presetID="23" presetClass="entr" presetSubtype="528" fill="hold" nodeType="afterEffect">
                                  <p:stCondLst>
                                    <p:cond delay="0"/>
                                  </p:stCondLst>
                                  <p:childTnLst>
                                    <p:set>
                                      <p:cBhvr>
                                        <p:cTn id="20" dur="1" fill="hold">
                                          <p:stCondLst>
                                            <p:cond delay="0"/>
                                          </p:stCondLst>
                                        </p:cTn>
                                        <p:tgtEl>
                                          <p:spTgt spid="11299"/>
                                        </p:tgtEl>
                                        <p:attrNameLst>
                                          <p:attrName>style.visibility</p:attrName>
                                        </p:attrNameLst>
                                      </p:cBhvr>
                                      <p:to>
                                        <p:strVal val="visible"/>
                                      </p:to>
                                    </p:set>
                                    <p:anim calcmode="lin" valueType="num">
                                      <p:cBhvr>
                                        <p:cTn id="21" dur="500" fill="hold"/>
                                        <p:tgtEl>
                                          <p:spTgt spid="11299"/>
                                        </p:tgtEl>
                                        <p:attrNameLst>
                                          <p:attrName>ppt_w</p:attrName>
                                        </p:attrNameLst>
                                      </p:cBhvr>
                                      <p:tavLst>
                                        <p:tav tm="0">
                                          <p:val>
                                            <p:fltVal val="0"/>
                                          </p:val>
                                        </p:tav>
                                        <p:tav tm="100000">
                                          <p:val>
                                            <p:strVal val="#ppt_w"/>
                                          </p:val>
                                        </p:tav>
                                      </p:tavLst>
                                    </p:anim>
                                    <p:anim calcmode="lin" valueType="num">
                                      <p:cBhvr>
                                        <p:cTn id="22" dur="500" fill="hold"/>
                                        <p:tgtEl>
                                          <p:spTgt spid="11299"/>
                                        </p:tgtEl>
                                        <p:attrNameLst>
                                          <p:attrName>ppt_h</p:attrName>
                                        </p:attrNameLst>
                                      </p:cBhvr>
                                      <p:tavLst>
                                        <p:tav tm="0">
                                          <p:val>
                                            <p:fltVal val="0"/>
                                          </p:val>
                                        </p:tav>
                                        <p:tav tm="100000">
                                          <p:val>
                                            <p:strVal val="#ppt_h"/>
                                          </p:val>
                                        </p:tav>
                                      </p:tavLst>
                                    </p:anim>
                                    <p:anim calcmode="lin" valueType="num">
                                      <p:cBhvr>
                                        <p:cTn id="23" dur="500" fill="hold"/>
                                        <p:tgtEl>
                                          <p:spTgt spid="11299"/>
                                        </p:tgtEl>
                                        <p:attrNameLst>
                                          <p:attrName>ppt_x</p:attrName>
                                        </p:attrNameLst>
                                      </p:cBhvr>
                                      <p:tavLst>
                                        <p:tav tm="0">
                                          <p:val>
                                            <p:fltVal val="0.5"/>
                                          </p:val>
                                        </p:tav>
                                        <p:tav tm="100000">
                                          <p:val>
                                            <p:strVal val="#ppt_x"/>
                                          </p:val>
                                        </p:tav>
                                      </p:tavLst>
                                    </p:anim>
                                    <p:anim calcmode="lin" valueType="num">
                                      <p:cBhvr>
                                        <p:cTn id="24" dur="500" fill="hold"/>
                                        <p:tgtEl>
                                          <p:spTgt spid="1129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3000"/>
                            </p:stCondLst>
                            <p:childTnLst>
                              <p:par>
                                <p:cTn id="26" presetID="23" presetClass="entr" presetSubtype="32" fill="hold" nodeType="afterEffect">
                                  <p:stCondLst>
                                    <p:cond delay="0"/>
                                  </p:stCondLst>
                                  <p:childTnLst>
                                    <p:set>
                                      <p:cBhvr>
                                        <p:cTn id="27" dur="1" fill="hold">
                                          <p:stCondLst>
                                            <p:cond delay="0"/>
                                          </p:stCondLst>
                                        </p:cTn>
                                        <p:tgtEl>
                                          <p:spTgt spid="11310"/>
                                        </p:tgtEl>
                                        <p:attrNameLst>
                                          <p:attrName>style.visibility</p:attrName>
                                        </p:attrNameLst>
                                      </p:cBhvr>
                                      <p:to>
                                        <p:strVal val="visible"/>
                                      </p:to>
                                    </p:set>
                                    <p:anim calcmode="lin" valueType="num">
                                      <p:cBhvr>
                                        <p:cTn id="28" dur="500" fill="hold"/>
                                        <p:tgtEl>
                                          <p:spTgt spid="11310"/>
                                        </p:tgtEl>
                                        <p:attrNameLst>
                                          <p:attrName>ppt_w</p:attrName>
                                        </p:attrNameLst>
                                      </p:cBhvr>
                                      <p:tavLst>
                                        <p:tav tm="0">
                                          <p:val>
                                            <p:strVal val="4*#ppt_w"/>
                                          </p:val>
                                        </p:tav>
                                        <p:tav tm="100000">
                                          <p:val>
                                            <p:strVal val="#ppt_w"/>
                                          </p:val>
                                        </p:tav>
                                      </p:tavLst>
                                    </p:anim>
                                    <p:anim calcmode="lin" valueType="num">
                                      <p:cBhvr>
                                        <p:cTn id="29" dur="500" fill="hold"/>
                                        <p:tgtEl>
                                          <p:spTgt spid="11310"/>
                                        </p:tgtEl>
                                        <p:attrNameLst>
                                          <p:attrName>ppt_h</p:attrName>
                                        </p:attrNameLst>
                                      </p:cBhvr>
                                      <p:tavLst>
                                        <p:tav tm="0">
                                          <p:val>
                                            <p:strVal val="4*#ppt_h"/>
                                          </p:val>
                                        </p:tav>
                                        <p:tav tm="100000">
                                          <p:val>
                                            <p:strVal val="#ppt_h"/>
                                          </p:val>
                                        </p:tav>
                                      </p:tavLst>
                                    </p:anim>
                                  </p:childTnLst>
                                </p:cTn>
                              </p:par>
                            </p:childTnLst>
                          </p:cTn>
                        </p:par>
                        <p:par>
                          <p:cTn id="30" fill="hold" nodeType="afterGroup">
                            <p:stCondLst>
                              <p:cond delay="3500"/>
                            </p:stCondLst>
                            <p:childTnLst>
                              <p:par>
                                <p:cTn id="31" presetID="23" presetClass="entr" presetSubtype="32" fill="hold" nodeType="afterEffect">
                                  <p:stCondLst>
                                    <p:cond delay="1000"/>
                                  </p:stCondLst>
                                  <p:childTnLst>
                                    <p:set>
                                      <p:cBhvr>
                                        <p:cTn id="32" dur="1" fill="hold">
                                          <p:stCondLst>
                                            <p:cond delay="0"/>
                                          </p:stCondLst>
                                        </p:cTn>
                                        <p:tgtEl>
                                          <p:spTgt spid="11297"/>
                                        </p:tgtEl>
                                        <p:attrNameLst>
                                          <p:attrName>style.visibility</p:attrName>
                                        </p:attrNameLst>
                                      </p:cBhvr>
                                      <p:to>
                                        <p:strVal val="visible"/>
                                      </p:to>
                                    </p:set>
                                    <p:anim calcmode="lin" valueType="num">
                                      <p:cBhvr>
                                        <p:cTn id="33" dur="500" fill="hold"/>
                                        <p:tgtEl>
                                          <p:spTgt spid="11297"/>
                                        </p:tgtEl>
                                        <p:attrNameLst>
                                          <p:attrName>ppt_w</p:attrName>
                                        </p:attrNameLst>
                                      </p:cBhvr>
                                      <p:tavLst>
                                        <p:tav tm="0">
                                          <p:val>
                                            <p:strVal val="4*#ppt_w"/>
                                          </p:val>
                                        </p:tav>
                                        <p:tav tm="100000">
                                          <p:val>
                                            <p:strVal val="#ppt_w"/>
                                          </p:val>
                                        </p:tav>
                                      </p:tavLst>
                                    </p:anim>
                                    <p:anim calcmode="lin" valueType="num">
                                      <p:cBhvr>
                                        <p:cTn id="34" dur="500" fill="hold"/>
                                        <p:tgtEl>
                                          <p:spTgt spid="11297"/>
                                        </p:tgtEl>
                                        <p:attrNameLst>
                                          <p:attrName>ppt_h</p:attrName>
                                        </p:attrNameLst>
                                      </p:cBhvr>
                                      <p:tavLst>
                                        <p:tav tm="0">
                                          <p:val>
                                            <p:strVal val="4*#ppt_h"/>
                                          </p:val>
                                        </p:tav>
                                        <p:tav tm="100000">
                                          <p:val>
                                            <p:strVal val="#ppt_h"/>
                                          </p:val>
                                        </p:tav>
                                      </p:tavLst>
                                    </p:anim>
                                  </p:childTnLst>
                                </p:cTn>
                              </p:par>
                            </p:childTnLst>
                          </p:cTn>
                        </p:par>
                        <p:par>
                          <p:cTn id="35" fill="hold" nodeType="afterGroup">
                            <p:stCondLst>
                              <p:cond delay="5000"/>
                            </p:stCondLst>
                            <p:childTnLst>
                              <p:par>
                                <p:cTn id="36" presetID="23" presetClass="entr" presetSubtype="32" fill="hold" nodeType="afterEffect">
                                  <p:stCondLst>
                                    <p:cond delay="0"/>
                                  </p:stCondLst>
                                  <p:childTnLst>
                                    <p:set>
                                      <p:cBhvr>
                                        <p:cTn id="37" dur="1" fill="hold">
                                          <p:stCondLst>
                                            <p:cond delay="0"/>
                                          </p:stCondLst>
                                        </p:cTn>
                                        <p:tgtEl>
                                          <p:spTgt spid="11295"/>
                                        </p:tgtEl>
                                        <p:attrNameLst>
                                          <p:attrName>style.visibility</p:attrName>
                                        </p:attrNameLst>
                                      </p:cBhvr>
                                      <p:to>
                                        <p:strVal val="visible"/>
                                      </p:to>
                                    </p:set>
                                    <p:anim calcmode="lin" valueType="num">
                                      <p:cBhvr>
                                        <p:cTn id="38" dur="500" fill="hold"/>
                                        <p:tgtEl>
                                          <p:spTgt spid="11295"/>
                                        </p:tgtEl>
                                        <p:attrNameLst>
                                          <p:attrName>ppt_w</p:attrName>
                                        </p:attrNameLst>
                                      </p:cBhvr>
                                      <p:tavLst>
                                        <p:tav tm="0">
                                          <p:val>
                                            <p:strVal val="4*#ppt_w"/>
                                          </p:val>
                                        </p:tav>
                                        <p:tav tm="100000">
                                          <p:val>
                                            <p:strVal val="#ppt_w"/>
                                          </p:val>
                                        </p:tav>
                                      </p:tavLst>
                                    </p:anim>
                                    <p:anim calcmode="lin" valueType="num">
                                      <p:cBhvr>
                                        <p:cTn id="39" dur="500" fill="hold"/>
                                        <p:tgtEl>
                                          <p:spTgt spid="1129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731</Words>
  <Application>Microsoft Office PowerPoint</Application>
  <PresentationFormat>Affichage à l'écran (4:3)</PresentationFormat>
  <Paragraphs>92</Paragraphs>
  <Slides>14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Arial</vt:lpstr>
      <vt:lpstr>Broadway</vt:lpstr>
      <vt:lpstr>Calibri</vt:lpstr>
      <vt:lpstr>Eurostile</vt:lpstr>
      <vt:lpstr>Franklin Gothic Book</vt:lpstr>
      <vt:lpstr>Times</vt:lpstr>
      <vt:lpstr>Times New Roman</vt:lpstr>
      <vt:lpstr>Wingdings</vt:lpstr>
      <vt:lpstr>ヒラギノ明朝 Pro W3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Mason Bertrand</dc:creator>
  <cp:lastModifiedBy>Claude BLAHO PONCE</cp:lastModifiedBy>
  <cp:revision>35</cp:revision>
  <dcterms:created xsi:type="dcterms:W3CDTF">2022-05-18T13:26:10Z</dcterms:created>
  <dcterms:modified xsi:type="dcterms:W3CDTF">2024-11-18T16:44:56Z</dcterms:modified>
</cp:coreProperties>
</file>